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9" r:id="rId14"/>
    <p:sldId id="272" r:id="rId15"/>
    <p:sldId id="273" r:id="rId16"/>
    <p:sldId id="271" r:id="rId17"/>
    <p:sldId id="270" r:id="rId18"/>
    <p:sldId id="274" r:id="rId19"/>
    <p:sldId id="276" r:id="rId20"/>
    <p:sldId id="277" r:id="rId21"/>
    <p:sldId id="278" r:id="rId22"/>
    <p:sldId id="275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B1B58E5-D354-4653-B671-57F8A9272C58}" type="datetimeFigureOut">
              <a:rPr lang="es-CO" smtClean="0"/>
              <a:t>26/07/2015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5E2F42B-5F55-41B1-BA9A-4684FC6ECDE2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CICLO DE INDAGACIÓN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UNA PROPUESTA METODOLÓGICA DE ENFOQUE CONSTRUCTIVISTA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949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2008" y="1124744"/>
            <a:ext cx="9143999" cy="5328592"/>
          </a:xfrm>
        </p:spPr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152128"/>
          </a:xfrm>
        </p:spPr>
        <p:txBody>
          <a:bodyPr/>
          <a:lstStyle/>
          <a:p>
            <a:r>
              <a:rPr lang="es-CO" i="1" dirty="0"/>
              <a:t>El Ciclo de Indagación</a:t>
            </a:r>
          </a:p>
        </p:txBody>
      </p:sp>
      <p:sp>
        <p:nvSpPr>
          <p:cNvPr id="4" name="3 Elipse"/>
          <p:cNvSpPr/>
          <p:nvPr/>
        </p:nvSpPr>
        <p:spPr>
          <a:xfrm>
            <a:off x="2555776" y="1124744"/>
            <a:ext cx="4176464" cy="252028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/>
              <a:t>1</a:t>
            </a:r>
            <a:r>
              <a:rPr lang="es-CO" dirty="0"/>
              <a:t>. PREGUNTA</a:t>
            </a:r>
          </a:p>
          <a:p>
            <a:r>
              <a:rPr lang="es-CO" dirty="0"/>
              <a:t>= Observación + lo </a:t>
            </a:r>
            <a:r>
              <a:rPr lang="es-CO" dirty="0" smtClean="0"/>
              <a:t>que sabemos </a:t>
            </a:r>
            <a:r>
              <a:rPr lang="es-CO" dirty="0"/>
              <a:t>(</a:t>
            </a:r>
            <a:r>
              <a:rPr lang="es-CO" dirty="0" smtClean="0"/>
              <a:t>marco conceptual) + </a:t>
            </a:r>
            <a:r>
              <a:rPr lang="es-CO" dirty="0"/>
              <a:t>curiosidad</a:t>
            </a:r>
            <a:endParaRPr lang="es-CO" dirty="0">
              <a:solidFill>
                <a:srgbClr val="00B0F0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0" y="3429000"/>
            <a:ext cx="4067944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/>
              <a:t>3. REFLEXION</a:t>
            </a:r>
          </a:p>
          <a:p>
            <a:r>
              <a:rPr lang="es-CO" dirty="0"/>
              <a:t>¿Qué se encontró? (conclusiones)</a:t>
            </a:r>
          </a:p>
          <a:p>
            <a:r>
              <a:rPr lang="es-CO" dirty="0"/>
              <a:t>¿Por qué podría haber pasado así?</a:t>
            </a:r>
          </a:p>
          <a:p>
            <a:r>
              <a:rPr lang="es-CO" dirty="0"/>
              <a:t>¿posibles causas? ¿el diseño en sí?</a:t>
            </a:r>
          </a:p>
          <a:p>
            <a:r>
              <a:rPr lang="es-CO" dirty="0"/>
              <a:t>Y ¿los AMBITOS MÁS AMPLIOS?</a:t>
            </a:r>
          </a:p>
        </p:txBody>
      </p:sp>
      <p:sp>
        <p:nvSpPr>
          <p:cNvPr id="6" name="5 Elipse"/>
          <p:cNvSpPr/>
          <p:nvPr/>
        </p:nvSpPr>
        <p:spPr>
          <a:xfrm>
            <a:off x="5076056" y="3429000"/>
            <a:ext cx="3960440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/>
              <a:t>2. ACCION</a:t>
            </a:r>
          </a:p>
          <a:p>
            <a:r>
              <a:rPr lang="es-CO" dirty="0"/>
              <a:t>Planificar (diseñar) cómo </a:t>
            </a:r>
            <a:r>
              <a:rPr lang="es-CO" dirty="0" smtClean="0"/>
              <a:t>se contestará </a:t>
            </a:r>
            <a:r>
              <a:rPr lang="es-CO" dirty="0"/>
              <a:t>la </a:t>
            </a:r>
            <a:r>
              <a:rPr lang="es-CO" dirty="0" smtClean="0"/>
              <a:t>Pregunta.</a:t>
            </a:r>
            <a:endParaRPr lang="es-CO" dirty="0"/>
          </a:p>
          <a:p>
            <a:r>
              <a:rPr lang="es-CO" dirty="0"/>
              <a:t>Contestarla: recolectar la</a:t>
            </a:r>
          </a:p>
          <a:p>
            <a:r>
              <a:rPr lang="es-CO" dirty="0"/>
              <a:t>información según el </a:t>
            </a:r>
            <a:r>
              <a:rPr lang="es-CO" dirty="0" smtClean="0"/>
              <a:t>Diseño. Resumir</a:t>
            </a:r>
            <a:r>
              <a:rPr lang="es-CO" dirty="0"/>
              <a:t>, analizar y presentar</a:t>
            </a:r>
          </a:p>
          <a:p>
            <a:r>
              <a:rPr lang="es-CO" dirty="0"/>
              <a:t>los resulta</a:t>
            </a:r>
          </a:p>
        </p:txBody>
      </p:sp>
      <p:sp>
        <p:nvSpPr>
          <p:cNvPr id="7" name="6 Flecha doblada"/>
          <p:cNvSpPr/>
          <p:nvPr/>
        </p:nvSpPr>
        <p:spPr>
          <a:xfrm rot="5400000">
            <a:off x="7013694" y="2031422"/>
            <a:ext cx="1633336" cy="154817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8" name="7 Flecha doblada"/>
          <p:cNvSpPr/>
          <p:nvPr/>
        </p:nvSpPr>
        <p:spPr>
          <a:xfrm>
            <a:off x="539552" y="1988840"/>
            <a:ext cx="1800200" cy="1516752"/>
          </a:xfrm>
          <a:prstGeom prst="bentArrow">
            <a:avLst>
              <a:gd name="adj1" fmla="val 25000"/>
              <a:gd name="adj2" fmla="val 1978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Flecha doblada"/>
          <p:cNvSpPr/>
          <p:nvPr/>
        </p:nvSpPr>
        <p:spPr>
          <a:xfrm rot="14016350">
            <a:off x="3842684" y="5340631"/>
            <a:ext cx="1311936" cy="15603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31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5365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3200" dirty="0" smtClean="0"/>
              <a:t>“</a:t>
            </a:r>
            <a:r>
              <a:rPr lang="es-CO" sz="3200" dirty="0"/>
              <a:t>Mientras observamos, muchas veces sin darnos cuenta también estamos </a:t>
            </a:r>
            <a:r>
              <a:rPr lang="es-CO" sz="3200" dirty="0" smtClean="0"/>
              <a:t>comparando, clasificando, diferenciando </a:t>
            </a:r>
            <a:r>
              <a:rPr lang="es-CO" sz="3200" dirty="0"/>
              <a:t>y haciéndonos preguntas sobre los </a:t>
            </a:r>
            <a:r>
              <a:rPr lang="es-CO" sz="3200" dirty="0" smtClean="0"/>
              <a:t>elementos que </a:t>
            </a:r>
            <a:r>
              <a:rPr lang="es-CO" sz="3200" dirty="0"/>
              <a:t>percibimos a través de nuestros sentidos. Esto nos permite aproximarnos </a:t>
            </a:r>
            <a:r>
              <a:rPr lang="es-CO" sz="3200" dirty="0" smtClean="0"/>
              <a:t>y conocer </a:t>
            </a:r>
            <a:r>
              <a:rPr lang="es-CO" sz="3200" dirty="0"/>
              <a:t>la abrumadora variedad (diversidad) de organismos y procesos que hay </a:t>
            </a:r>
            <a:r>
              <a:rPr lang="es-CO" sz="3200" dirty="0" smtClean="0"/>
              <a:t>en nuestro </a:t>
            </a:r>
            <a:r>
              <a:rPr lang="es-CO" sz="3200" dirty="0"/>
              <a:t>entorno</a:t>
            </a:r>
            <a:r>
              <a:rPr lang="es-CO" sz="3200" dirty="0" smtClean="0"/>
              <a:t>.”</a:t>
            </a:r>
            <a:endParaRPr lang="es-CO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008112"/>
          </a:xfrm>
        </p:spPr>
        <p:txBody>
          <a:bodyPr/>
          <a:lstStyle/>
          <a:p>
            <a:r>
              <a:rPr lang="es-CO" sz="3200" dirty="0" smtClean="0"/>
              <a:t>PRIMER PASO: LA PREGUNTA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202958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0800000" flipV="1">
            <a:off x="683568" y="2348880"/>
            <a:ext cx="7756263" cy="3240360"/>
          </a:xfrm>
        </p:spPr>
        <p:txBody>
          <a:bodyPr/>
          <a:lstStyle/>
          <a:p>
            <a:r>
              <a:rPr lang="es-CO" dirty="0"/>
              <a:t>¿Y cómo surgen las preguntas?</a:t>
            </a:r>
          </a:p>
        </p:txBody>
      </p:sp>
    </p:spTree>
    <p:extLst>
      <p:ext uri="{BB962C8B-B14F-4D97-AF65-F5344CB8AC3E}">
        <p14:creationId xmlns:p14="http://schemas.microsoft.com/office/powerpoint/2010/main" val="184717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797151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 De la observación de fenómenos para los cuales no encontramos explicación.</a:t>
            </a:r>
          </a:p>
          <a:p>
            <a:r>
              <a:rPr lang="es-CO" dirty="0" smtClean="0"/>
              <a:t>De la combinación de la observación y experiencias anteriores.</a:t>
            </a:r>
          </a:p>
          <a:p>
            <a:r>
              <a:rPr lang="es-CO" dirty="0" smtClean="0"/>
              <a:t>De la combinación entre la observación e informaciones que poseemos.</a:t>
            </a:r>
          </a:p>
          <a:p>
            <a:r>
              <a:rPr lang="es-CO" dirty="0" smtClean="0"/>
              <a:t>De la comparación entre la información que tenemos sobre un tema (lectura/estudio) y lo que se observa.</a:t>
            </a:r>
          </a:p>
          <a:p>
            <a:r>
              <a:rPr lang="es-CO" dirty="0" smtClean="0"/>
              <a:t>Del desacuerdo entre lo que observamos y lo que otro(s) nos han dicho. </a:t>
            </a:r>
          </a:p>
          <a:p>
            <a:pPr marL="0" indent="0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accent1"/>
                </a:solidFill>
              </a:rPr>
              <a:t>DEMOS EJEMPLOS, PLANTEANDO EL INTERROGRANTE</a:t>
            </a:r>
            <a:endParaRPr lang="es-CO" dirty="0">
              <a:solidFill>
                <a:schemeClr val="accent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/>
              <a:t>Las preguntas pueden surgir de varias maneras: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212108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539552" y="836712"/>
            <a:ext cx="8280920" cy="51845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4000" i="1" dirty="0"/>
              <a:t>Saber hacer preguntas es </a:t>
            </a:r>
            <a:r>
              <a:rPr lang="es-CO" sz="4000" i="1" dirty="0" smtClean="0"/>
              <a:t>tan importante </a:t>
            </a:r>
            <a:r>
              <a:rPr lang="es-CO" sz="4000" i="1" dirty="0"/>
              <a:t>como contestarlas.</a:t>
            </a:r>
          </a:p>
          <a:p>
            <a:endParaRPr lang="es-CO" sz="4000" i="1" dirty="0" smtClean="0"/>
          </a:p>
          <a:p>
            <a:r>
              <a:rPr lang="es-CO" sz="4000" i="1" dirty="0" smtClean="0"/>
              <a:t>Allen </a:t>
            </a:r>
            <a:r>
              <a:rPr lang="es-CO" sz="4000" i="1" dirty="0"/>
              <a:t>Y. </a:t>
            </a:r>
            <a:r>
              <a:rPr lang="es-CO" sz="4000" i="1" dirty="0" err="1"/>
              <a:t>Cooperrier</a:t>
            </a:r>
            <a:r>
              <a:rPr lang="es-CO" sz="4000" i="1" dirty="0"/>
              <a:t> (1996)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817850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95536" y="692696"/>
            <a:ext cx="8352928" cy="583264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3600" dirty="0" smtClean="0"/>
              <a:t>Al plantear una </a:t>
            </a:r>
            <a:r>
              <a:rPr lang="es-CO" sz="3600" dirty="0"/>
              <a:t>pregunta, </a:t>
            </a:r>
            <a:r>
              <a:rPr lang="es-CO" sz="3600" dirty="0" smtClean="0"/>
              <a:t>fruto de las observaciones</a:t>
            </a:r>
            <a:r>
              <a:rPr lang="es-CO" sz="3600" dirty="0"/>
              <a:t>,</a:t>
            </a:r>
          </a:p>
          <a:p>
            <a:pPr algn="just"/>
            <a:r>
              <a:rPr lang="es-CO" sz="3600" dirty="0" smtClean="0"/>
              <a:t>La curiosidad</a:t>
            </a:r>
            <a:r>
              <a:rPr lang="es-CO" sz="3600" dirty="0"/>
              <a:t>, </a:t>
            </a:r>
            <a:r>
              <a:rPr lang="es-CO" sz="3600" dirty="0" smtClean="0"/>
              <a:t>la experiencia </a:t>
            </a:r>
            <a:r>
              <a:rPr lang="es-CO" sz="3600" dirty="0"/>
              <a:t>y </a:t>
            </a:r>
            <a:r>
              <a:rPr lang="es-CO" sz="3600" dirty="0" smtClean="0"/>
              <a:t>los conocimientos </a:t>
            </a:r>
            <a:r>
              <a:rPr lang="es-CO" sz="3600" dirty="0"/>
              <a:t>previos </a:t>
            </a:r>
            <a:r>
              <a:rPr lang="es-CO" sz="3600" dirty="0" smtClean="0"/>
              <a:t>, estamos construyendo el MARCO CONCEPTUAL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208313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752528"/>
          </a:xfrm>
        </p:spPr>
        <p:txBody>
          <a:bodyPr>
            <a:normAutofit/>
          </a:bodyPr>
          <a:lstStyle/>
          <a:p>
            <a:pPr algn="just"/>
            <a:r>
              <a:rPr lang="es-CO" sz="2800" dirty="0" smtClean="0"/>
              <a:t>RESPONDIBLE (Es decir, estar acorde con quienes se espera la respondan, el tiempo y los recursos)</a:t>
            </a:r>
          </a:p>
          <a:p>
            <a:pPr algn="just"/>
            <a:r>
              <a:rPr lang="es-CO" sz="2800" dirty="0" smtClean="0"/>
              <a:t> COMPARATIVA (Debe impulsar la reflexión)</a:t>
            </a:r>
          </a:p>
          <a:p>
            <a:pPr algn="just"/>
            <a:r>
              <a:rPr lang="es-CO" sz="2800" dirty="0" smtClean="0"/>
              <a:t> </a:t>
            </a:r>
            <a:r>
              <a:rPr lang="es-CO" sz="2800" dirty="0"/>
              <a:t>SEDUCTORA </a:t>
            </a:r>
            <a:r>
              <a:rPr lang="es-CO" sz="2800" dirty="0" smtClean="0"/>
              <a:t>(Debe “atrapar”, interesar, ser significativa)</a:t>
            </a:r>
            <a:endParaRPr lang="es-CO" sz="2800" dirty="0"/>
          </a:p>
          <a:p>
            <a:pPr algn="just"/>
            <a:r>
              <a:rPr lang="es-CO" sz="2800" dirty="0" smtClean="0"/>
              <a:t>SIMPLE (Debe ser comprensible fácilmente)</a:t>
            </a:r>
          </a:p>
          <a:p>
            <a:pPr marL="0" indent="0" algn="ctr">
              <a:buNone/>
            </a:pPr>
            <a:r>
              <a:rPr lang="es-CO" sz="2800" dirty="0" smtClean="0">
                <a:solidFill>
                  <a:schemeClr val="accent1"/>
                </a:solidFill>
              </a:rPr>
              <a:t>ANALICEMOS LA PREGUNTA DE UNA DE NUESTRAS UNIDADES DE INDAGACIÓN</a:t>
            </a:r>
            <a:endParaRPr lang="es-CO" sz="2800" dirty="0">
              <a:solidFill>
                <a:schemeClr val="accent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es-CO" sz="2800" dirty="0" smtClean="0"/>
              <a:t>UNA PREGUNTA QUE SE QUIERA RESPONDER A TRAVÉS DE UN CICLO DE INDAGACION, DEBE SER: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87729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137322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dirty="0" smtClean="0"/>
              <a:t>Con el fin de que el proceso que se adelantará sea efectivo, debemos diseñar la mejor manera de adelantarlo, según su naturaleza. A esto se le conoce como planificar.</a:t>
            </a:r>
          </a:p>
          <a:p>
            <a:pPr algn="just"/>
            <a:r>
              <a:rPr lang="es-CO" dirty="0" smtClean="0"/>
              <a:t>Para responder la pregunta será necesaria la recolección de información: Es decir, la consulta de fuentes, que podrán ser de diversos tipos, para luego pasar a analizarla. Al analizar habrá selección, organización y se podrá llegar a conclusiones. Es decir, se sacarán conclusiones y con ello estaremos dando respuesta a la pregunta/contestándola.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/>
              <a:t>SEGUNDO PASO: LA ACCIÓN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712532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137322"/>
          </a:xfrm>
        </p:spPr>
        <p:txBody>
          <a:bodyPr>
            <a:normAutofit/>
          </a:bodyPr>
          <a:lstStyle/>
          <a:p>
            <a:pPr algn="just"/>
            <a:r>
              <a:rPr lang="es-CO" sz="2800" dirty="0" smtClean="0"/>
              <a:t>La Reflexión cubrirá tres ámbitos:</a:t>
            </a:r>
          </a:p>
          <a:p>
            <a:pPr marL="0" indent="0" algn="just">
              <a:buNone/>
            </a:pPr>
            <a:endParaRPr lang="es-CO" sz="2800" dirty="0"/>
          </a:p>
          <a:p>
            <a:pPr lvl="1" algn="just"/>
            <a:r>
              <a:rPr lang="es-CO" sz="2800" dirty="0" smtClean="0"/>
              <a:t>Las Conclusiones a las que se llegó.</a:t>
            </a:r>
          </a:p>
          <a:p>
            <a:pPr lvl="1" algn="just"/>
            <a:r>
              <a:rPr lang="es-CO" sz="2800" dirty="0" smtClean="0"/>
              <a:t>Las implicaciones </a:t>
            </a:r>
            <a:r>
              <a:rPr lang="es-CO" sz="2800" dirty="0"/>
              <a:t>sobre el </a:t>
            </a:r>
            <a:r>
              <a:rPr lang="es-CO" sz="2800" dirty="0" smtClean="0"/>
              <a:t>contexto y las consideraciones sobre ámbitos mayores en las que serán vigentes.</a:t>
            </a:r>
          </a:p>
          <a:p>
            <a:pPr lvl="1" algn="just"/>
            <a:r>
              <a:rPr lang="es-CO" sz="2800" dirty="0" smtClean="0"/>
              <a:t>La pertinencia y efectividad del diseño.</a:t>
            </a:r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dirty="0" smtClean="0"/>
              <a:t>TERCER PASO: LA REFLEXIÓN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043271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476672"/>
            <a:ext cx="8568952" cy="59766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Esta última etapa puede ser difícil y necesitar del apoyo u orientación de personas de más amplia experiencia y/o conocimiento, así como de recursos bibliográficos. Podrían necesitarse estrategias varias como preguntas orientadoras, por ejemplo.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65365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JOHN DEWEY</a:t>
            </a:r>
          </a:p>
          <a:p>
            <a:r>
              <a:rPr lang="es-CO" dirty="0" smtClean="0"/>
              <a:t>DAVID KOLB</a:t>
            </a:r>
          </a:p>
          <a:p>
            <a:r>
              <a:rPr lang="es-CO" dirty="0" smtClean="0"/>
              <a:t>LESLIE WING &amp; JAN WILSON</a:t>
            </a:r>
          </a:p>
          <a:p>
            <a:r>
              <a:rPr lang="es-CO" dirty="0" smtClean="0"/>
              <a:t>H. LYNN ERICKSON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/>
              <a:t>ALGUNAS PROPUESTAS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990759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95536" y="548680"/>
            <a:ext cx="8352928" cy="59766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/>
              <a:t>Esta última etapa suele dar origen a nuevas preguntas que podrán ser parte o punto de partida de un nuevo ciclo de indagación.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851053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0800000" flipV="1">
            <a:off x="688490" y="2348880"/>
            <a:ext cx="7756263" cy="3312368"/>
          </a:xfrm>
        </p:spPr>
        <p:txBody>
          <a:bodyPr/>
          <a:lstStyle/>
          <a:p>
            <a:r>
              <a:rPr lang="es-CO" dirty="0"/>
              <a:t>De acuerdo con la experiencia, compartamos ejemplos de esta situación.</a:t>
            </a:r>
          </a:p>
        </p:txBody>
      </p:sp>
    </p:spTree>
    <p:extLst>
      <p:ext uri="{BB962C8B-B14F-4D97-AF65-F5344CB8AC3E}">
        <p14:creationId xmlns:p14="http://schemas.microsoft.com/office/powerpoint/2010/main" val="1596815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sz="2600" dirty="0" smtClean="0"/>
              <a:t>Desarrollar </a:t>
            </a:r>
            <a:r>
              <a:rPr lang="es-CO" sz="2600" dirty="0"/>
              <a:t>las </a:t>
            </a:r>
            <a:r>
              <a:rPr lang="es-CO" sz="2600" dirty="0" smtClean="0"/>
              <a:t>destrezas y </a:t>
            </a:r>
            <a:r>
              <a:rPr lang="es-CO" sz="2600" dirty="0"/>
              <a:t>actitudes propias de la indagación científica y ponerlas a nuestro servicio. </a:t>
            </a:r>
            <a:r>
              <a:rPr lang="es-CO" sz="2600" dirty="0" smtClean="0"/>
              <a:t>Se podría decir que las que </a:t>
            </a:r>
            <a:r>
              <a:rPr lang="es-CO" sz="2600" dirty="0"/>
              <a:t>las básicas son:</a:t>
            </a:r>
          </a:p>
          <a:p>
            <a:r>
              <a:rPr lang="es-CO" sz="2600" dirty="0"/>
              <a:t>curiosidad;</a:t>
            </a:r>
          </a:p>
          <a:p>
            <a:r>
              <a:rPr lang="es-CO" sz="2600" dirty="0"/>
              <a:t>perseverancia en la búsqueda de respuestas y ante los obstáculos;</a:t>
            </a:r>
          </a:p>
          <a:p>
            <a:r>
              <a:rPr lang="es-CO" sz="2600" dirty="0"/>
              <a:t>mente abierta ante múltiples enfoques, puntos de vista y distintas</a:t>
            </a:r>
          </a:p>
          <a:p>
            <a:r>
              <a:rPr lang="es-CO" sz="2600" dirty="0"/>
              <a:t>alternativas;</a:t>
            </a:r>
          </a:p>
          <a:p>
            <a:r>
              <a:rPr lang="es-CO" sz="2600" dirty="0"/>
              <a:t>respeto a las evidencias que logramos con la observación minuciosa;</a:t>
            </a:r>
          </a:p>
          <a:p>
            <a:r>
              <a:rPr lang="es-CO" sz="2600" dirty="0"/>
              <a:t>reflexión crítica de las ideas propias y de los demás; y por último,</a:t>
            </a:r>
          </a:p>
          <a:p>
            <a:r>
              <a:rPr lang="es-CO" sz="2600" dirty="0"/>
              <a:t>conciencia de sus alcances y limitaciones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dirty="0" smtClean="0"/>
              <a:t>UN BUEN TRABAJO A TRAVÉS DEL CICLO DE INDAGACIÓN, REQUIERE: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237218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0800000" flipV="1">
            <a:off x="688490" y="2348880"/>
            <a:ext cx="7756263" cy="3888432"/>
          </a:xfrm>
        </p:spPr>
        <p:txBody>
          <a:bodyPr/>
          <a:lstStyle/>
          <a:p>
            <a:r>
              <a:rPr lang="es-CO" sz="4800" dirty="0" smtClean="0"/>
              <a:t>¿Cree </a:t>
            </a:r>
            <a:r>
              <a:rPr lang="es-CO" sz="4800" dirty="0" err="1" smtClean="0"/>
              <a:t>ud.</a:t>
            </a:r>
            <a:r>
              <a:rPr lang="es-CO" sz="4800" dirty="0" smtClean="0"/>
              <a:t> Que este método pedagógico es compatible con nuestra filosofía y la </a:t>
            </a:r>
            <a:r>
              <a:rPr lang="es-CO" sz="4800" dirty="0" err="1" smtClean="0"/>
              <a:t>la</a:t>
            </a:r>
            <a:r>
              <a:rPr lang="es-CO" sz="4800" dirty="0" smtClean="0"/>
              <a:t> propuesta pedagógica institucional? ¿Por qué?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3970425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sz="2800" i="1" dirty="0"/>
              <a:t>Un proceso de pretender saber </a:t>
            </a:r>
            <a:r>
              <a:rPr lang="es-CO" sz="2800" i="1" dirty="0" smtClean="0"/>
              <a:t> (construir conocimiento) a </a:t>
            </a:r>
            <a:r>
              <a:rPr lang="es-CO" sz="2800" i="1" dirty="0"/>
              <a:t>través de </a:t>
            </a:r>
            <a:r>
              <a:rPr lang="es-CO" sz="2800" i="1" dirty="0" smtClean="0"/>
              <a:t>elaborar preguntas </a:t>
            </a:r>
            <a:r>
              <a:rPr lang="es-CO" sz="2800" i="1" dirty="0"/>
              <a:t>y responderlas de primera </a:t>
            </a:r>
            <a:r>
              <a:rPr lang="es-CO" sz="2800" i="1" dirty="0" smtClean="0"/>
              <a:t>mano.</a:t>
            </a:r>
          </a:p>
          <a:p>
            <a:pPr marL="0" indent="0" algn="ctr">
              <a:buNone/>
            </a:pPr>
            <a:endParaRPr lang="es-CO" sz="2800" i="1" dirty="0"/>
          </a:p>
          <a:p>
            <a:pPr marL="0" indent="0" algn="ctr">
              <a:buNone/>
            </a:pPr>
            <a:r>
              <a:rPr lang="es-CO" sz="2800" i="1" dirty="0" smtClean="0">
                <a:solidFill>
                  <a:schemeClr val="accent1"/>
                </a:solidFill>
              </a:rPr>
              <a:t>¿CÓMO LO DEFINIRÍAS TÚ?</a:t>
            </a:r>
            <a:endParaRPr lang="es-CO" sz="2800" dirty="0">
              <a:solidFill>
                <a:schemeClr val="accent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r>
              <a:rPr lang="es-CO" dirty="0" smtClean="0"/>
              <a:t>El ciclo de Indagación es: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2916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065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b="1" dirty="0" err="1"/>
              <a:t>C</a:t>
            </a:r>
            <a:r>
              <a:rPr lang="es-CO" b="1" dirty="0" err="1" smtClean="0"/>
              <a:t>onductivismo</a:t>
            </a:r>
            <a:r>
              <a:rPr lang="es-CO" b="1" dirty="0" smtClean="0"/>
              <a:t> 			Constructivismo</a:t>
            </a:r>
          </a:p>
          <a:p>
            <a:pPr marL="0" indent="0" algn="ctr">
              <a:buNone/>
            </a:pPr>
            <a:r>
              <a:rPr lang="es-CO" b="1" dirty="0" smtClean="0"/>
              <a:t>Contenido					 Proceso</a:t>
            </a:r>
            <a:endParaRPr lang="es-CO" b="1" dirty="0"/>
          </a:p>
          <a:p>
            <a:pPr marL="0" indent="0" algn="ctr">
              <a:buNone/>
            </a:pPr>
            <a:endParaRPr lang="es-CO" b="1" dirty="0"/>
          </a:p>
          <a:p>
            <a:pPr marL="0" indent="0" algn="ctr">
              <a:buNone/>
            </a:pPr>
            <a:r>
              <a:rPr lang="es-CO" b="1" dirty="0" smtClean="0"/>
              <a:t>Indagaciones </a:t>
            </a:r>
            <a:r>
              <a:rPr lang="es-CO" b="1" dirty="0"/>
              <a:t>GUIADAS</a:t>
            </a:r>
          </a:p>
          <a:p>
            <a:pPr marL="0" indent="0" algn="ctr">
              <a:buNone/>
            </a:pPr>
            <a:endParaRPr lang="es-CO" b="1" dirty="0"/>
          </a:p>
          <a:p>
            <a:pPr marL="0" indent="0" algn="ctr">
              <a:buNone/>
            </a:pPr>
            <a:r>
              <a:rPr lang="es-CO" b="1" dirty="0" smtClean="0"/>
              <a:t>Indagaciones </a:t>
            </a:r>
            <a:r>
              <a:rPr lang="es-CO" b="1" dirty="0"/>
              <a:t>SEMIGUIADAS</a:t>
            </a:r>
          </a:p>
          <a:p>
            <a:pPr algn="ctr"/>
            <a:endParaRPr lang="es-CO" b="1" dirty="0"/>
          </a:p>
          <a:p>
            <a:pPr marL="0" indent="0" algn="ctr">
              <a:buNone/>
            </a:pPr>
            <a:r>
              <a:rPr lang="es-CO" b="1" dirty="0" smtClean="0"/>
              <a:t>Indagaciones </a:t>
            </a:r>
            <a:r>
              <a:rPr lang="es-CO" b="1" dirty="0"/>
              <a:t>LIBRES</a:t>
            </a:r>
            <a:endParaRPr lang="es-CO" dirty="0"/>
          </a:p>
          <a:p>
            <a:endParaRPr lang="es-CO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/>
              <a:t>El ciclo de indagación y los enfoques pedagógicos.</a:t>
            </a:r>
            <a:endParaRPr lang="es-CO" sz="4000" dirty="0"/>
          </a:p>
        </p:txBody>
      </p:sp>
      <p:sp>
        <p:nvSpPr>
          <p:cNvPr id="5" name="4 Flecha izquierda y derecha"/>
          <p:cNvSpPr/>
          <p:nvPr/>
        </p:nvSpPr>
        <p:spPr>
          <a:xfrm>
            <a:off x="2788390" y="2648249"/>
            <a:ext cx="3744416" cy="484632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6693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772816"/>
            <a:ext cx="7745505" cy="5085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1800" dirty="0"/>
              <a:t>1) INDAGACIONES GUIADAS:</a:t>
            </a:r>
          </a:p>
          <a:p>
            <a:pPr marL="0" indent="0" algn="just">
              <a:buNone/>
            </a:pPr>
            <a:r>
              <a:rPr lang="es-CO" sz="1800" dirty="0"/>
              <a:t>El docente da a los alumnos:</a:t>
            </a:r>
          </a:p>
          <a:p>
            <a:pPr marL="0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La pregunta ya construida (cumpliendo con las 4 pautas)</a:t>
            </a:r>
          </a:p>
          <a:p>
            <a:pPr marL="0" indent="0" algn="just">
              <a:buNone/>
            </a:pPr>
            <a:r>
              <a:rPr lang="es-CO" sz="1800" dirty="0" smtClean="0"/>
              <a:t>	-El </a:t>
            </a:r>
            <a:r>
              <a:rPr lang="es-CO" sz="1800" dirty="0"/>
              <a:t>contexto y concepto de fondo de la pregunta (marco teórico, historia </a:t>
            </a:r>
            <a:r>
              <a:rPr lang="es-CO" sz="1800" dirty="0" smtClean="0"/>
              <a:t>	natural</a:t>
            </a:r>
            <a:r>
              <a:rPr lang="es-CO" sz="1800" dirty="0"/>
              <a:t>)</a:t>
            </a:r>
          </a:p>
          <a:p>
            <a:pPr marL="0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El diseño y la metodología de la Acción</a:t>
            </a:r>
          </a:p>
          <a:p>
            <a:pPr marL="0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Los puntos de partida para la </a:t>
            </a:r>
            <a:r>
              <a:rPr lang="es-CO" sz="1800" dirty="0" smtClean="0"/>
              <a:t>Reflexión</a:t>
            </a:r>
          </a:p>
          <a:p>
            <a:pPr marL="0" indent="0" algn="just">
              <a:buNone/>
            </a:pPr>
            <a:r>
              <a:rPr lang="es-CO" sz="1800" dirty="0" smtClean="0"/>
              <a:t>2</a:t>
            </a:r>
            <a:r>
              <a:rPr lang="es-CO" sz="1800" dirty="0"/>
              <a:t>) INDAGACIONES SEMIGUIADAS:</a:t>
            </a:r>
          </a:p>
          <a:p>
            <a:pPr marL="0" indent="0" algn="just">
              <a:buNone/>
            </a:pPr>
            <a:r>
              <a:rPr lang="es-CO" sz="1800" dirty="0"/>
              <a:t>El docente da a los alumnos:</a:t>
            </a:r>
          </a:p>
          <a:p>
            <a:pPr marL="0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El tema y/o herramientas</a:t>
            </a:r>
          </a:p>
          <a:p>
            <a:pPr marL="0" indent="0" algn="just">
              <a:buNone/>
            </a:pPr>
            <a:r>
              <a:rPr lang="es-CO" sz="1800" dirty="0"/>
              <a:t>El alumno debe:</a:t>
            </a:r>
          </a:p>
          <a:p>
            <a:pPr marL="411480" lvl="1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Formular la pregunta cumpliendo con las 4 pautas, y</a:t>
            </a:r>
          </a:p>
          <a:p>
            <a:pPr marL="0" indent="0" algn="just">
              <a:buNone/>
            </a:pPr>
            <a:r>
              <a:rPr lang="es-CO" sz="1800" dirty="0" smtClean="0"/>
              <a:t>	- </a:t>
            </a:r>
            <a:r>
              <a:rPr lang="es-CO" sz="1800" dirty="0"/>
              <a:t>Realizar la indagación pasando por el ciclo </a:t>
            </a:r>
            <a:r>
              <a:rPr lang="es-CO" sz="1800" dirty="0" smtClean="0"/>
              <a:t>entero</a:t>
            </a:r>
          </a:p>
          <a:p>
            <a:pPr marL="0" indent="0" algn="just">
              <a:buNone/>
            </a:pPr>
            <a:r>
              <a:rPr lang="es-CO" sz="1800" dirty="0" smtClean="0"/>
              <a:t>3</a:t>
            </a:r>
            <a:r>
              <a:rPr lang="es-CO" sz="1800" dirty="0"/>
              <a:t>) INDAGACIONES </a:t>
            </a:r>
            <a:r>
              <a:rPr lang="es-CO" sz="1800" dirty="0" smtClean="0"/>
              <a:t>LIBRES: El </a:t>
            </a:r>
            <a:r>
              <a:rPr lang="es-CO" sz="1800" dirty="0"/>
              <a:t>alumno realiza todo el trabajo; la pregunta debe cumplir con las 4 pautas y </a:t>
            </a:r>
            <a:r>
              <a:rPr lang="es-CO" sz="1800" dirty="0" smtClean="0"/>
              <a:t>la indagación </a:t>
            </a:r>
            <a:r>
              <a:rPr lang="es-CO" sz="1800" dirty="0"/>
              <a:t>debe pasar por el ciclo entero.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/>
              <a:t>TIPOS DE INDAGACIÓN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688701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752527"/>
          </a:xfrm>
        </p:spPr>
        <p:txBody>
          <a:bodyPr>
            <a:noAutofit/>
          </a:bodyPr>
          <a:lstStyle/>
          <a:p>
            <a:r>
              <a:rPr lang="es-CO" sz="1800" b="1" dirty="0"/>
              <a:t>Ser fiel a la realidad en los resultados.</a:t>
            </a:r>
          </a:p>
          <a:p>
            <a:pPr marL="0" indent="0">
              <a:buNone/>
            </a:pPr>
            <a:endParaRPr lang="es-CO" sz="1800" b="1" dirty="0"/>
          </a:p>
          <a:p>
            <a:r>
              <a:rPr lang="es-CO" sz="1800" b="1" dirty="0" smtClean="0"/>
              <a:t>La </a:t>
            </a:r>
            <a:r>
              <a:rPr lang="es-CO" sz="1800" b="1" dirty="0"/>
              <a:t>ética de aceptar el </a:t>
            </a:r>
            <a:r>
              <a:rPr lang="es-CO" sz="1800" b="1" dirty="0" smtClean="0"/>
              <a:t>desafío</a:t>
            </a:r>
            <a:endParaRPr lang="es-CO" sz="1800" b="1" dirty="0"/>
          </a:p>
          <a:p>
            <a:pPr marL="0" indent="0">
              <a:buNone/>
            </a:pPr>
            <a:endParaRPr lang="es-CO" sz="1800" b="1" dirty="0"/>
          </a:p>
          <a:p>
            <a:r>
              <a:rPr lang="es-CO" sz="1800" b="1" dirty="0" smtClean="0"/>
              <a:t>La </a:t>
            </a:r>
            <a:r>
              <a:rPr lang="es-CO" sz="1800" b="1" dirty="0"/>
              <a:t>ética y los distintos “puntos de </a:t>
            </a:r>
            <a:r>
              <a:rPr lang="es-CO" sz="1800" b="1" dirty="0" smtClean="0"/>
              <a:t>vista</a:t>
            </a:r>
            <a:r>
              <a:rPr lang="es-CO" sz="1800" dirty="0" smtClean="0"/>
              <a:t>.</a:t>
            </a:r>
          </a:p>
          <a:p>
            <a:endParaRPr lang="es-CO" sz="1800" dirty="0"/>
          </a:p>
          <a:p>
            <a:r>
              <a:rPr lang="es-CO" sz="1800" b="1" dirty="0"/>
              <a:t>La ética y las “equivalencias” de sentimientos según el desarrollo </a:t>
            </a:r>
            <a:r>
              <a:rPr lang="es-CO" sz="1800" b="1" dirty="0" err="1"/>
              <a:t>psicoevolutivo</a:t>
            </a:r>
            <a:r>
              <a:rPr lang="es-CO" sz="1800" b="1" dirty="0"/>
              <a:t> de las personas</a:t>
            </a:r>
            <a:r>
              <a:rPr lang="es-CO" sz="1800" b="1" dirty="0" smtClean="0"/>
              <a:t>.</a:t>
            </a:r>
          </a:p>
          <a:p>
            <a:endParaRPr lang="es-CO" sz="1800" b="1" dirty="0"/>
          </a:p>
          <a:p>
            <a:r>
              <a:rPr lang="es-CO" sz="1800" b="1" dirty="0"/>
              <a:t>“El respeto no tiene edad ni rostro</a:t>
            </a:r>
            <a:r>
              <a:rPr lang="es-CO" sz="1800" b="1" dirty="0" smtClean="0"/>
              <a:t>”</a:t>
            </a:r>
          </a:p>
          <a:p>
            <a:endParaRPr lang="es-CO" sz="1800" b="1" dirty="0"/>
          </a:p>
          <a:p>
            <a:r>
              <a:rPr lang="es-CO" sz="1800" b="1" dirty="0"/>
              <a:t>Podemos trabajar mucho, el desafío será aprehender a </a:t>
            </a:r>
            <a:r>
              <a:rPr lang="es-CO" sz="1800" b="1" dirty="0" smtClean="0"/>
              <a:t> evitar o minimizar </a:t>
            </a:r>
            <a:r>
              <a:rPr lang="es-CO" sz="1800" b="1" dirty="0"/>
              <a:t>el </a:t>
            </a:r>
            <a:r>
              <a:rPr lang="es-CO" sz="1800" b="1" dirty="0" smtClean="0"/>
              <a:t>daño, según el caso.</a:t>
            </a:r>
          </a:p>
          <a:p>
            <a:endParaRPr lang="es-CO" sz="1800" b="1" dirty="0"/>
          </a:p>
          <a:p>
            <a:r>
              <a:rPr lang="es-CO" sz="1800" b="1" dirty="0"/>
              <a:t>“No todo lo que es costumbre es bueno”.</a:t>
            </a:r>
            <a:endParaRPr lang="es-CO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008112"/>
          </a:xfrm>
        </p:spPr>
        <p:txBody>
          <a:bodyPr/>
          <a:lstStyle/>
          <a:p>
            <a:r>
              <a:rPr lang="es-CO" sz="3600" dirty="0" smtClean="0"/>
              <a:t>LA ÉTICA Y EL TRABAJO POR INDAGACIÓN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729785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dirty="0"/>
              <a:t>Muchas veces la reflexión acerca de estas posibilidades constituye la parte más </a:t>
            </a:r>
            <a:r>
              <a:rPr lang="es-CO" dirty="0" smtClean="0"/>
              <a:t>vital del </a:t>
            </a:r>
            <a:r>
              <a:rPr lang="es-CO" dirty="0"/>
              <a:t>proceso de enseñanza-</a:t>
            </a:r>
            <a:r>
              <a:rPr lang="es-CO" dirty="0" err="1"/>
              <a:t>aprehendizaje</a:t>
            </a:r>
            <a:r>
              <a:rPr lang="es-CO" dirty="0"/>
              <a:t> (a muchos nos hubiera gustado tener </a:t>
            </a:r>
            <a:r>
              <a:rPr lang="es-CO" dirty="0" smtClean="0"/>
              <a:t>una maestra </a:t>
            </a:r>
            <a:r>
              <a:rPr lang="es-CO" dirty="0"/>
              <a:t>que se pare antes de abrir un sapo y nos pregunte qué sentimos y si </a:t>
            </a:r>
            <a:r>
              <a:rPr lang="es-CO" dirty="0" smtClean="0"/>
              <a:t>hay alguna </a:t>
            </a:r>
            <a:r>
              <a:rPr lang="es-CO" dirty="0"/>
              <a:t>otra manera de aprehender el aparato excretor...)</a:t>
            </a:r>
          </a:p>
          <a:p>
            <a:pPr marL="0" indent="0" algn="just">
              <a:buNone/>
            </a:pPr>
            <a:r>
              <a:rPr lang="es-CO" dirty="0"/>
              <a:t>Una alternativa: incluir explícitamente cuestiones éticas en el diseño </a:t>
            </a:r>
            <a:r>
              <a:rPr lang="es-CO" dirty="0" smtClean="0"/>
              <a:t>curricular. Retomando </a:t>
            </a:r>
            <a:r>
              <a:rPr lang="es-CO" dirty="0"/>
              <a:t>esta idea, nos parece tan importante para el diseño de la </a:t>
            </a:r>
            <a:r>
              <a:rPr lang="es-CO" dirty="0" smtClean="0"/>
              <a:t>experiencia ver </a:t>
            </a:r>
            <a:r>
              <a:rPr lang="es-CO" dirty="0"/>
              <a:t>cómo vamos a pesar las lombrices así como ver qué haremos con ellas luego </a:t>
            </a:r>
            <a:r>
              <a:rPr lang="es-CO" dirty="0" smtClean="0"/>
              <a:t>de pesarlas </a:t>
            </a:r>
            <a:r>
              <a:rPr lang="es-CO" dirty="0"/>
              <a:t>(por ejemplo, volverlas a la </a:t>
            </a:r>
            <a:r>
              <a:rPr lang="es-CO" dirty="0" smtClean="0"/>
              <a:t>tierra </a:t>
            </a:r>
            <a:r>
              <a:rPr lang="es-CO" dirty="0"/>
              <a:t>respetando los </a:t>
            </a:r>
            <a:r>
              <a:rPr lang="es-CO" dirty="0" smtClean="0"/>
              <a:t>lugares originales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b="1" dirty="0"/>
              <a:t>El ciclo de la Indagación, la Acción y la Ética: Indagaciones para trabajar la</a:t>
            </a:r>
            <a:br>
              <a:rPr lang="es-CO" sz="3200" b="1" dirty="0"/>
            </a:br>
            <a:r>
              <a:rPr lang="es-CO" sz="3200" b="1" dirty="0"/>
              <a:t>ética...no debiera ir el tema en TODAS??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96860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4800" dirty="0" smtClean="0"/>
              <a:t>EEPE – </a:t>
            </a:r>
            <a:r>
              <a:rPr lang="es-CO" dirty="0" smtClean="0"/>
              <a:t>“Enseñanza de la Ecología en el Patio de 		      la Escuela”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Programa de la ONG Conservación Argentina, </a:t>
            </a:r>
            <a:r>
              <a:rPr lang="es-CO" i="1" dirty="0"/>
              <a:t>dedicada a la conservación de la biodiversidad y al manejo </a:t>
            </a:r>
            <a:r>
              <a:rPr lang="es-CO" i="1" dirty="0" smtClean="0"/>
              <a:t>sustentable de </a:t>
            </a:r>
            <a:r>
              <a:rPr lang="es-CO" i="1" dirty="0"/>
              <a:t>los recursos </a:t>
            </a:r>
            <a:r>
              <a:rPr lang="es-CO" i="1" dirty="0" smtClean="0"/>
              <a:t>naturales en este país.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400" dirty="0" smtClean="0"/>
              <a:t>“EL CICLO DE INDAGACION COMO HERRAMIENTA DE EDUCACION, INVESTIGACION Y CONSERVACION”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87012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09648"/>
          </a:xfrm>
        </p:spPr>
        <p:txBody>
          <a:bodyPr>
            <a:normAutofit/>
          </a:bodyPr>
          <a:lstStyle/>
          <a:p>
            <a:pPr algn="ctr"/>
            <a:r>
              <a:rPr lang="es-CO" sz="2800" i="1" dirty="0" smtClean="0">
                <a:solidFill>
                  <a:schemeClr val="tx1"/>
                </a:solidFill>
              </a:rPr>
              <a:t>SI MIRAS BIEN</a:t>
            </a:r>
            <a:br>
              <a:rPr lang="es-CO" sz="2800" i="1" dirty="0" smtClean="0">
                <a:solidFill>
                  <a:schemeClr val="tx1"/>
                </a:solidFill>
              </a:rPr>
            </a:br>
            <a:r>
              <a:rPr lang="es-CO" sz="2800" i="1" dirty="0" smtClean="0">
                <a:solidFill>
                  <a:schemeClr val="tx1"/>
                </a:solidFill>
              </a:rPr>
              <a:t>En </a:t>
            </a:r>
            <a:r>
              <a:rPr lang="es-CO" sz="2800" i="1" dirty="0">
                <a:solidFill>
                  <a:schemeClr val="tx1"/>
                </a:solidFill>
              </a:rPr>
              <a:t>el patio de tierra que hay al fondo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de tu casa, el que tiene roto el muro,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con su estanque redondo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de quietas aguas, no muy hondo,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y aquel banco de hierro antiguo y duro,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entre las hojas de las matas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de guayabas y de mangos, tan oscuras,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¿no están ocultas todas las criaturas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salvajes, y bandidos y piratas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y las más increíbles aventuras?</a:t>
            </a:r>
            <a:r>
              <a:rPr lang="es-CO" sz="1800" i="1" dirty="0">
                <a:solidFill>
                  <a:schemeClr val="tx1"/>
                </a:solidFill>
              </a:rPr>
              <a:t/>
            </a:r>
            <a:br>
              <a:rPr lang="es-CO" sz="1800" i="1" dirty="0">
                <a:solidFill>
                  <a:schemeClr val="tx1"/>
                </a:solidFill>
              </a:rPr>
            </a:br>
            <a:endParaRPr lang="es-CO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50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5472607"/>
          </a:xfrm>
        </p:spPr>
        <p:txBody>
          <a:bodyPr/>
          <a:lstStyle/>
          <a:p>
            <a:pPr marL="68580" indent="0">
              <a:buNone/>
            </a:pP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849608"/>
          </a:xfrm>
        </p:spPr>
        <p:txBody>
          <a:bodyPr>
            <a:normAutofit/>
          </a:bodyPr>
          <a:lstStyle/>
          <a:p>
            <a:pPr algn="ctr"/>
            <a:r>
              <a:rPr lang="es-CO" sz="2800" i="1" dirty="0">
                <a:solidFill>
                  <a:schemeClr val="tx1"/>
                </a:solidFill>
              </a:rPr>
              <a:t>No es preciso ir muy lejos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para tener con uno el vasto mundo.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Si miras bien, en un segundo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acudirá al estanque, a sus reflejos,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el abismo estrellado, el muy profundo.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Si miras bien</a:t>
            </a:r>
            <a:br>
              <a:rPr lang="es-CO" sz="2800" i="1" dirty="0">
                <a:solidFill>
                  <a:schemeClr val="tx1"/>
                </a:solidFill>
              </a:rPr>
            </a:br>
            <a:r>
              <a:rPr lang="es-CO" sz="2800" i="1" dirty="0">
                <a:solidFill>
                  <a:schemeClr val="tx1"/>
                </a:solidFill>
              </a:rPr>
              <a:t>Eliseo Diego (Poeta cubano)</a:t>
            </a:r>
            <a:endParaRPr lang="es-CO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4536504"/>
          </a:xfrm>
        </p:spPr>
        <p:txBody>
          <a:bodyPr>
            <a:normAutofit fontScale="92500"/>
          </a:bodyPr>
          <a:lstStyle/>
          <a:p>
            <a:r>
              <a:rPr lang="es-CO" dirty="0" smtClean="0"/>
              <a:t>¿Cómo es que a nuestros ancestros, nuestros bisabuelos, nuestros campesinos, nuestros indígenas… les era posible curar, envenenar sus flechas, tinturar sus telas, conocer las mejores épocas para sembrar, controlar las plagas….?</a:t>
            </a:r>
          </a:p>
          <a:p>
            <a:r>
              <a:rPr lang="es-CO" dirty="0" smtClean="0"/>
              <a:t>¿Cómo es que Leonardo Da Vinci dejó sentadas las bases de la aviación y Colón se lanzó a navegar en sentido contrario al habitual y llegar a  toparse con América….?</a:t>
            </a:r>
          </a:p>
          <a:p>
            <a:r>
              <a:rPr lang="es-CO" dirty="0" smtClean="0"/>
              <a:t>¿Qué característica o atributo en común tienen estas personas con los científicos de hoy?</a:t>
            </a:r>
          </a:p>
          <a:p>
            <a:r>
              <a:rPr lang="es-CO" dirty="0" smtClean="0"/>
              <a:t>¿Fueron estos niños, como seres humanos,  al  nacer y en sus primeros años diferentes a nosotros o a nuestros hijos y a nuestros alumnos?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152128"/>
          </a:xfrm>
        </p:spPr>
        <p:txBody>
          <a:bodyPr/>
          <a:lstStyle/>
          <a:p>
            <a:r>
              <a:rPr lang="es-CO" dirty="0" smtClean="0"/>
              <a:t>Para compartir en tríos o parejas.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279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1997839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/>
              <a:t>“Son </a:t>
            </a:r>
            <a:r>
              <a:rPr lang="es-CO" sz="2400" dirty="0"/>
              <a:t>los niños y niñas de hoy, los adultos de mañana, quienes tienen la </a:t>
            </a:r>
            <a:r>
              <a:rPr lang="es-CO" sz="2400" dirty="0" smtClean="0"/>
              <a:t>oportunidad de </a:t>
            </a:r>
            <a:r>
              <a:rPr lang="es-CO" sz="2400" dirty="0"/>
              <a:t>utilizar su curiosidad innata para conocer la biodiversidad a través de la investigación.</a:t>
            </a:r>
          </a:p>
          <a:p>
            <a:pPr algn="just"/>
            <a:r>
              <a:rPr lang="es-CO" sz="2400" dirty="0"/>
              <a:t>Ellos y ellas, basados en la curiosidad y en esa capacidad de plantearse </a:t>
            </a:r>
            <a:r>
              <a:rPr lang="es-CO" sz="2400" dirty="0" smtClean="0"/>
              <a:t>preguntas y </a:t>
            </a:r>
            <a:r>
              <a:rPr lang="es-CO" sz="2400" dirty="0"/>
              <a:t>responderlas, sí podrán tomar las mejores decisiones sobre cómo </a:t>
            </a:r>
            <a:r>
              <a:rPr lang="es-CO" sz="2400" dirty="0" smtClean="0"/>
              <a:t>proteger, conservar </a:t>
            </a:r>
            <a:r>
              <a:rPr lang="es-CO" sz="2400" dirty="0"/>
              <a:t>y usar esa biodiversidad</a:t>
            </a:r>
            <a:r>
              <a:rPr lang="es-CO" sz="2400" dirty="0" smtClean="0"/>
              <a:t>.” EEPE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412356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700808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/>
              <a:t>“La </a:t>
            </a:r>
            <a:r>
              <a:rPr lang="es-CO" sz="2000" dirty="0"/>
              <a:t>EEPE se basa en un proceso llamado el Ciclo de Indagación que mediante </a:t>
            </a:r>
            <a:r>
              <a:rPr lang="es-CO" sz="2000" dirty="0" smtClean="0"/>
              <a:t>tres sencillos </a:t>
            </a:r>
            <a:r>
              <a:rPr lang="es-CO" sz="2000" dirty="0"/>
              <a:t>pasos nos ayuda a hacer investigación. El primer paso consiste en </a:t>
            </a:r>
            <a:r>
              <a:rPr lang="es-CO" sz="2000" dirty="0" smtClean="0"/>
              <a:t>plantearnos una </a:t>
            </a:r>
            <a:r>
              <a:rPr lang="es-CO" sz="2000" dirty="0"/>
              <a:t>pregunta. Esta surge, partiendo de nuestra curiosidad, de la </a:t>
            </a:r>
            <a:r>
              <a:rPr lang="es-CO" sz="2000" dirty="0" smtClean="0"/>
              <a:t>observación de </a:t>
            </a:r>
            <a:r>
              <a:rPr lang="es-CO" sz="2000" dirty="0"/>
              <a:t>los elementos de nuestro Patio de la Escuela y de los conocimientos </a:t>
            </a:r>
            <a:r>
              <a:rPr lang="es-CO" sz="2000" dirty="0" smtClean="0"/>
              <a:t>y experiencias </a:t>
            </a:r>
            <a:r>
              <a:rPr lang="es-CO" sz="2000" dirty="0"/>
              <a:t>relacionados que hemos aprendido a lo largo de nuestra vida. </a:t>
            </a:r>
            <a:endParaRPr lang="es-CO" sz="2000" dirty="0" smtClean="0"/>
          </a:p>
          <a:p>
            <a:pPr algn="just"/>
            <a:r>
              <a:rPr lang="es-CO" sz="2000" dirty="0" smtClean="0"/>
              <a:t>En un segundo </a:t>
            </a:r>
            <a:r>
              <a:rPr lang="es-CO" sz="2000" dirty="0"/>
              <a:t>paso, la llamada “experiencia de primera mano” o “acción”, </a:t>
            </a:r>
            <a:r>
              <a:rPr lang="es-CO" sz="2000" dirty="0" smtClean="0"/>
              <a:t>recolectamos información </a:t>
            </a:r>
            <a:r>
              <a:rPr lang="es-CO" sz="2000" dirty="0"/>
              <a:t>que nos permita responder a nuestra pregunta. </a:t>
            </a:r>
            <a:endParaRPr lang="es-CO" sz="2000" dirty="0" smtClean="0"/>
          </a:p>
          <a:p>
            <a:pPr algn="just"/>
            <a:r>
              <a:rPr lang="es-CO" sz="2000" dirty="0" smtClean="0"/>
              <a:t>Por </a:t>
            </a:r>
            <a:r>
              <a:rPr lang="es-CO" sz="2000" dirty="0"/>
              <a:t>último </a:t>
            </a:r>
            <a:r>
              <a:rPr lang="es-CO" sz="2000" dirty="0" smtClean="0"/>
              <a:t>hacemos un </a:t>
            </a:r>
            <a:r>
              <a:rPr lang="es-CO" sz="2000" dirty="0"/>
              <a:t>análisis y “reflexión” sobre la respuesta que obtuvimos, para evaluar los </a:t>
            </a:r>
            <a:r>
              <a:rPr lang="es-CO" sz="2000" dirty="0" smtClean="0"/>
              <a:t>dos primeros </a:t>
            </a:r>
            <a:r>
              <a:rPr lang="es-CO" sz="2000" dirty="0"/>
              <a:t>pasos y pensar si la respuesta es aplicable en un ámbito más amplio al </a:t>
            </a:r>
            <a:r>
              <a:rPr lang="es-CO" sz="2000" dirty="0" smtClean="0"/>
              <a:t>del Patio </a:t>
            </a:r>
            <a:r>
              <a:rPr lang="es-CO" sz="2000" dirty="0"/>
              <a:t>de la Escuela</a:t>
            </a:r>
            <a:r>
              <a:rPr lang="es-CO" sz="2000" dirty="0" smtClean="0"/>
              <a:t>.”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41164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2136339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La esencia pedagógica de la EEPE es aprender haciendo y aprender reflexionando.</a:t>
            </a:r>
          </a:p>
          <a:p>
            <a:pPr algn="just"/>
            <a:r>
              <a:rPr lang="es-CO" sz="2800" dirty="0"/>
              <a:t>Es una propuesta que se apoya en la pedagogía constructivista, donde los </a:t>
            </a:r>
            <a:r>
              <a:rPr lang="es-CO" sz="2800" dirty="0" smtClean="0"/>
              <a:t>docentes y </a:t>
            </a:r>
            <a:r>
              <a:rPr lang="es-CO" sz="2800" dirty="0"/>
              <a:t>sus estudiantes construyen preguntas sobre su entorno (natural, social, </a:t>
            </a:r>
            <a:r>
              <a:rPr lang="es-CO" sz="2800" dirty="0" smtClean="0"/>
              <a:t>cultural) y </a:t>
            </a:r>
            <a:r>
              <a:rPr lang="es-CO" sz="2800" dirty="0"/>
              <a:t>las responden a través de la acción.</a:t>
            </a:r>
          </a:p>
        </p:txBody>
      </p:sp>
    </p:spTree>
    <p:extLst>
      <p:ext uri="{BB962C8B-B14F-4D97-AF65-F5344CB8AC3E}">
        <p14:creationId xmlns:p14="http://schemas.microsoft.com/office/powerpoint/2010/main" val="54641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549</TotalTime>
  <Words>1386</Words>
  <Application>Microsoft Office PowerPoint</Application>
  <PresentationFormat>Presentación en pantalla (4:3)</PresentationFormat>
  <Paragraphs>129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Book Antiqua</vt:lpstr>
      <vt:lpstr>Wingdings</vt:lpstr>
      <vt:lpstr>Cartoné</vt:lpstr>
      <vt:lpstr>CICLO DE INDAGACIÓN</vt:lpstr>
      <vt:lpstr>ALGUNAS PROPUESTAS</vt:lpstr>
      <vt:lpstr>“EL CICLO DE INDAGACION COMO HERRAMIENTA DE EDUCACION, INVESTIGACION Y CONSERVACION”</vt:lpstr>
      <vt:lpstr>SI MIRAS BIEN En el patio de tierra que hay al fondo de tu casa, el que tiene roto el muro, con su estanque redondo de quietas aguas, no muy hondo, y aquel banco de hierro antiguo y duro, entre las hojas de las matas de guayabas y de mangos, tan oscuras, ¿no están ocultas todas las criaturas salvajes, y bandidos y piratas y las más increíbles aventuras? </vt:lpstr>
      <vt:lpstr>No es preciso ir muy lejos para tener con uno el vasto mundo. Si miras bien, en un segundo acudirá al estanque, a sus reflejos, el abismo estrellado, el muy profundo. Si miras bien Eliseo Diego (Poeta cubano)</vt:lpstr>
      <vt:lpstr>Para compartir en tríos o parejas.</vt:lpstr>
      <vt:lpstr>Presentación de PowerPoint</vt:lpstr>
      <vt:lpstr>Presentación de PowerPoint</vt:lpstr>
      <vt:lpstr>Presentación de PowerPoint</vt:lpstr>
      <vt:lpstr>El Ciclo de Indagación</vt:lpstr>
      <vt:lpstr>PRIMER PASO: LA PREGUNTA</vt:lpstr>
      <vt:lpstr>¿Y cómo surgen las preguntas?</vt:lpstr>
      <vt:lpstr>Las preguntas pueden surgir de varias maneras:</vt:lpstr>
      <vt:lpstr>Presentación de PowerPoint</vt:lpstr>
      <vt:lpstr>Presentación de PowerPoint</vt:lpstr>
      <vt:lpstr>UNA PREGUNTA QUE SE QUIERA RESPONDER A TRAVÉS DE UN CICLO DE INDAGACION, DEBE SER:</vt:lpstr>
      <vt:lpstr>SEGUNDO PASO: LA ACCIÓN</vt:lpstr>
      <vt:lpstr>TERCER PASO: LA REFLEXIÓN</vt:lpstr>
      <vt:lpstr>Presentación de PowerPoint</vt:lpstr>
      <vt:lpstr>Presentación de PowerPoint</vt:lpstr>
      <vt:lpstr>De acuerdo con la experiencia, compartamos ejemplos de esta situación.</vt:lpstr>
      <vt:lpstr>UN BUEN TRABAJO A TRAVÉS DEL CICLO DE INDAGACIÓN, REQUIERE:</vt:lpstr>
      <vt:lpstr>¿Cree ud. Que este método pedagógico es compatible con nuestra filosofía y la la propuesta pedagógica institucional? ¿Por qué?</vt:lpstr>
      <vt:lpstr>El ciclo de Indagación es:</vt:lpstr>
      <vt:lpstr>El ciclo de indagación y los enfoques pedagógicos.</vt:lpstr>
      <vt:lpstr>TIPOS DE INDAGACIÓN</vt:lpstr>
      <vt:lpstr>LA ÉTICA Y EL TRABAJO POR INDAGACIÓN</vt:lpstr>
      <vt:lpstr>El ciclo de la Indagación, la Acción y la Ética: Indagaciones para trabajar la ética...no debiera ir el tema en TODAS??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INDAGACIÓN</dc:title>
  <dc:creator>Propietario</dc:creator>
  <cp:lastModifiedBy>Carolina Avendano</cp:lastModifiedBy>
  <cp:revision>42</cp:revision>
  <dcterms:created xsi:type="dcterms:W3CDTF">2014-08-03T16:58:47Z</dcterms:created>
  <dcterms:modified xsi:type="dcterms:W3CDTF">2015-07-26T21:41:30Z</dcterms:modified>
</cp:coreProperties>
</file>