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0" r:id="rId2"/>
    <p:sldId id="256" r:id="rId3"/>
    <p:sldId id="259" r:id="rId4"/>
    <p:sldId id="261" r:id="rId5"/>
    <p:sldId id="263" r:id="rId6"/>
    <p:sldId id="265" r:id="rId7"/>
    <p:sldId id="262" r:id="rId8"/>
    <p:sldId id="264" r:id="rId9"/>
    <p:sldId id="290" r:id="rId10"/>
    <p:sldId id="269" r:id="rId11"/>
    <p:sldId id="268" r:id="rId12"/>
    <p:sldId id="285" r:id="rId13"/>
    <p:sldId id="289" r:id="rId14"/>
    <p:sldId id="257" r:id="rId15"/>
    <p:sldId id="267" r:id="rId16"/>
    <p:sldId id="272" r:id="rId17"/>
    <p:sldId id="258" r:id="rId18"/>
    <p:sldId id="273" r:id="rId19"/>
    <p:sldId id="275" r:id="rId20"/>
    <p:sldId id="274" r:id="rId21"/>
    <p:sldId id="277" r:id="rId22"/>
    <p:sldId id="276" r:id="rId23"/>
    <p:sldId id="280" r:id="rId24"/>
    <p:sldId id="281" r:id="rId25"/>
    <p:sldId id="282" r:id="rId26"/>
    <p:sldId id="283" r:id="rId27"/>
    <p:sldId id="284" r:id="rId28"/>
    <p:sldId id="287" r:id="rId29"/>
    <p:sldId id="278" r:id="rId30"/>
    <p:sldId id="279" r:id="rId31"/>
    <p:sldId id="288" r:id="rId32"/>
    <p:sldId id="286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66AC1-7FAE-4AA4-A438-05E8C2280B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1AB71E-6FB0-4ACE-8C59-BBAC7A1D447F}">
      <dgm:prSet phldrT="[Texto]"/>
      <dgm:spPr/>
      <dgm:t>
        <a:bodyPr/>
        <a:lstStyle/>
        <a:p>
          <a:r>
            <a:rPr lang="es-CO" dirty="0" smtClean="0"/>
            <a:t>Evaluación Diagnostica</a:t>
          </a:r>
          <a:endParaRPr lang="es-CO" dirty="0"/>
        </a:p>
      </dgm:t>
    </dgm:pt>
    <dgm:pt modelId="{AC77907D-15A4-4B1E-9425-F4D1EE89E152}" type="parTrans" cxnId="{DD90AD36-2713-4878-A04D-C4B70A9E538A}">
      <dgm:prSet/>
      <dgm:spPr/>
      <dgm:t>
        <a:bodyPr/>
        <a:lstStyle/>
        <a:p>
          <a:endParaRPr lang="es-CO"/>
        </a:p>
      </dgm:t>
    </dgm:pt>
    <dgm:pt modelId="{FE15CA25-2FB1-4702-91AC-D49C57F89A72}" type="sibTrans" cxnId="{DD90AD36-2713-4878-A04D-C4B70A9E538A}">
      <dgm:prSet/>
      <dgm:spPr/>
      <dgm:t>
        <a:bodyPr/>
        <a:lstStyle/>
        <a:p>
          <a:endParaRPr lang="es-CO"/>
        </a:p>
      </dgm:t>
    </dgm:pt>
    <dgm:pt modelId="{521367B5-A6A3-491E-B5DF-F5A9A3118A44}">
      <dgm:prSet phldrT="[Texto]"/>
      <dgm:spPr/>
      <dgm:t>
        <a:bodyPr/>
        <a:lstStyle/>
        <a:p>
          <a:r>
            <a:rPr lang="es-CO" dirty="0" smtClean="0"/>
            <a:t>Conocer a los estudiantes (intereses, habilidades, niveles)</a:t>
          </a:r>
          <a:endParaRPr lang="es-CO" dirty="0"/>
        </a:p>
      </dgm:t>
    </dgm:pt>
    <dgm:pt modelId="{B6199C05-EA00-42C7-89BA-6CA2B315C9D1}" type="parTrans" cxnId="{46CEC697-1FA2-41E9-84BA-19974E7E0741}">
      <dgm:prSet/>
      <dgm:spPr/>
      <dgm:t>
        <a:bodyPr/>
        <a:lstStyle/>
        <a:p>
          <a:endParaRPr lang="es-CO"/>
        </a:p>
      </dgm:t>
    </dgm:pt>
    <dgm:pt modelId="{3CFC72DE-D46B-4827-9F2F-69388A0D1A66}" type="sibTrans" cxnId="{46CEC697-1FA2-41E9-84BA-19974E7E0741}">
      <dgm:prSet/>
      <dgm:spPr/>
      <dgm:t>
        <a:bodyPr/>
        <a:lstStyle/>
        <a:p>
          <a:endParaRPr lang="es-CO"/>
        </a:p>
      </dgm:t>
    </dgm:pt>
    <dgm:pt modelId="{315EF346-9043-41DE-8C9F-FD5FE37F3846}">
      <dgm:prSet phldrT="[Texto]" phldr="1"/>
      <dgm:spPr/>
      <dgm:t>
        <a:bodyPr/>
        <a:lstStyle/>
        <a:p>
          <a:endParaRPr lang="es-CO" dirty="0"/>
        </a:p>
      </dgm:t>
    </dgm:pt>
    <dgm:pt modelId="{9B12F79E-9721-41BC-AA57-48213238941E}" type="parTrans" cxnId="{FC070AE6-8DF6-4317-9193-62E975AA852A}">
      <dgm:prSet/>
      <dgm:spPr/>
      <dgm:t>
        <a:bodyPr/>
        <a:lstStyle/>
        <a:p>
          <a:endParaRPr lang="es-CO"/>
        </a:p>
      </dgm:t>
    </dgm:pt>
    <dgm:pt modelId="{7F8023E3-4F7E-49EE-8AF4-8E2C31AECFCB}" type="sibTrans" cxnId="{FC070AE6-8DF6-4317-9193-62E975AA852A}">
      <dgm:prSet/>
      <dgm:spPr/>
      <dgm:t>
        <a:bodyPr/>
        <a:lstStyle/>
        <a:p>
          <a:endParaRPr lang="es-CO"/>
        </a:p>
      </dgm:t>
    </dgm:pt>
    <dgm:pt modelId="{5BFE7580-C116-4207-9B20-DA5F3899C7FF}">
      <dgm:prSet phldrT="[Texto]"/>
      <dgm:spPr/>
      <dgm:t>
        <a:bodyPr/>
        <a:lstStyle/>
        <a:p>
          <a:r>
            <a:rPr lang="es-CO" dirty="0" smtClean="0"/>
            <a:t>Evaluación Formativa</a:t>
          </a:r>
          <a:endParaRPr lang="es-CO" dirty="0"/>
        </a:p>
      </dgm:t>
    </dgm:pt>
    <dgm:pt modelId="{EEC5B9CF-CFBC-41D5-99ED-D4A1B8E1D498}" type="parTrans" cxnId="{EB17877D-A9CA-4A69-B038-96A9882E1B32}">
      <dgm:prSet/>
      <dgm:spPr/>
      <dgm:t>
        <a:bodyPr/>
        <a:lstStyle/>
        <a:p>
          <a:endParaRPr lang="es-CO"/>
        </a:p>
      </dgm:t>
    </dgm:pt>
    <dgm:pt modelId="{7A8A35AB-6031-4C8C-8754-52605034535A}" type="sibTrans" cxnId="{EB17877D-A9CA-4A69-B038-96A9882E1B32}">
      <dgm:prSet/>
      <dgm:spPr/>
      <dgm:t>
        <a:bodyPr/>
        <a:lstStyle/>
        <a:p>
          <a:endParaRPr lang="es-CO"/>
        </a:p>
      </dgm:t>
    </dgm:pt>
    <dgm:pt modelId="{13EB65F0-7277-42C0-B719-A27A2655A69E}">
      <dgm:prSet phldrT="[Texto]"/>
      <dgm:spPr/>
      <dgm:t>
        <a:bodyPr/>
        <a:lstStyle/>
        <a:p>
          <a:r>
            <a:rPr lang="es-CO" dirty="0" smtClean="0"/>
            <a:t>Mantra:</a:t>
          </a:r>
          <a:endParaRPr lang="es-CO" dirty="0"/>
        </a:p>
      </dgm:t>
    </dgm:pt>
    <dgm:pt modelId="{4C21AE83-C8F0-45E7-84D3-F71AF41D6AB2}" type="parTrans" cxnId="{BCE1C71D-96B4-4455-BCB3-27B4C6AE077C}">
      <dgm:prSet/>
      <dgm:spPr/>
      <dgm:t>
        <a:bodyPr/>
        <a:lstStyle/>
        <a:p>
          <a:endParaRPr lang="es-CO"/>
        </a:p>
      </dgm:t>
    </dgm:pt>
    <dgm:pt modelId="{6BFFDFA3-EE26-40F9-8B99-F56F0F9B8A45}" type="sibTrans" cxnId="{BCE1C71D-96B4-4455-BCB3-27B4C6AE077C}">
      <dgm:prSet/>
      <dgm:spPr/>
      <dgm:t>
        <a:bodyPr/>
        <a:lstStyle/>
        <a:p>
          <a:endParaRPr lang="es-CO"/>
        </a:p>
      </dgm:t>
    </dgm:pt>
    <dgm:pt modelId="{A49C8E4E-EB54-4ECA-A8C5-40D517505CC9}">
      <dgm:prSet phldrT="[Texto]"/>
      <dgm:spPr/>
      <dgm:t>
        <a:bodyPr/>
        <a:lstStyle/>
        <a:p>
          <a:r>
            <a:rPr lang="es-CO" dirty="0" smtClean="0"/>
            <a:t>Brinda información para la siguiente etapa del proceso</a:t>
          </a:r>
          <a:endParaRPr lang="es-CO" dirty="0"/>
        </a:p>
      </dgm:t>
    </dgm:pt>
    <dgm:pt modelId="{D299822F-87D2-4FF7-B1C1-E2A7667412FA}" type="parTrans" cxnId="{9CC1D578-59E9-4173-8F9B-8EFF2D223DA7}">
      <dgm:prSet/>
      <dgm:spPr/>
      <dgm:t>
        <a:bodyPr/>
        <a:lstStyle/>
        <a:p>
          <a:endParaRPr lang="es-CO"/>
        </a:p>
      </dgm:t>
    </dgm:pt>
    <dgm:pt modelId="{F0B039E1-B6DE-4F86-B5D0-FD973768E4A8}" type="sibTrans" cxnId="{9CC1D578-59E9-4173-8F9B-8EFF2D223DA7}">
      <dgm:prSet/>
      <dgm:spPr/>
      <dgm:t>
        <a:bodyPr/>
        <a:lstStyle/>
        <a:p>
          <a:endParaRPr lang="es-CO"/>
        </a:p>
      </dgm:t>
    </dgm:pt>
    <dgm:pt modelId="{B58BA910-EF65-4BEB-A7A8-259F06F52928}">
      <dgm:prSet phldrT="[Texto]"/>
      <dgm:spPr/>
      <dgm:t>
        <a:bodyPr/>
        <a:lstStyle/>
        <a:p>
          <a:r>
            <a:rPr lang="es-CO" dirty="0" smtClean="0"/>
            <a:t>Evaluación Sumativa</a:t>
          </a:r>
          <a:endParaRPr lang="es-CO" dirty="0"/>
        </a:p>
      </dgm:t>
    </dgm:pt>
    <dgm:pt modelId="{8B99FD9F-8212-4259-819C-C415E2AD5568}" type="parTrans" cxnId="{39F3C6AA-5210-4EEC-BF32-15CE56B41E11}">
      <dgm:prSet/>
      <dgm:spPr/>
      <dgm:t>
        <a:bodyPr/>
        <a:lstStyle/>
        <a:p>
          <a:endParaRPr lang="es-CO"/>
        </a:p>
      </dgm:t>
    </dgm:pt>
    <dgm:pt modelId="{E3E2B522-7633-4D59-906D-FB3B64D96359}" type="sibTrans" cxnId="{39F3C6AA-5210-4EEC-BF32-15CE56B41E11}">
      <dgm:prSet/>
      <dgm:spPr/>
      <dgm:t>
        <a:bodyPr/>
        <a:lstStyle/>
        <a:p>
          <a:endParaRPr lang="es-CO"/>
        </a:p>
      </dgm:t>
    </dgm:pt>
    <dgm:pt modelId="{F0E2481A-212E-45A5-AD0C-3660E6E24087}">
      <dgm:prSet phldrT="[Texto]"/>
      <dgm:spPr/>
      <dgm:t>
        <a:bodyPr/>
        <a:lstStyle/>
        <a:p>
          <a:r>
            <a:rPr lang="es-CO" dirty="0" smtClean="0"/>
            <a:t>Al final del proceso</a:t>
          </a:r>
          <a:endParaRPr lang="es-CO" dirty="0"/>
        </a:p>
      </dgm:t>
    </dgm:pt>
    <dgm:pt modelId="{6874A773-8BF1-4721-A4DE-61068395C9B9}" type="parTrans" cxnId="{FE549E11-202C-479F-B170-C7E7121BF7B5}">
      <dgm:prSet/>
      <dgm:spPr/>
      <dgm:t>
        <a:bodyPr/>
        <a:lstStyle/>
        <a:p>
          <a:endParaRPr lang="es-CO"/>
        </a:p>
      </dgm:t>
    </dgm:pt>
    <dgm:pt modelId="{AEDEB59B-0935-4439-91E6-86029A485854}" type="sibTrans" cxnId="{FE549E11-202C-479F-B170-C7E7121BF7B5}">
      <dgm:prSet/>
      <dgm:spPr/>
      <dgm:t>
        <a:bodyPr/>
        <a:lstStyle/>
        <a:p>
          <a:endParaRPr lang="es-CO"/>
        </a:p>
      </dgm:t>
    </dgm:pt>
    <dgm:pt modelId="{4B6DD992-0615-402C-BA96-C251B7191990}">
      <dgm:prSet phldrT="[Texto]"/>
      <dgm:spPr/>
      <dgm:t>
        <a:bodyPr/>
        <a:lstStyle/>
        <a:p>
          <a:r>
            <a:rPr lang="es-CO" b="1" u="sng" dirty="0" smtClean="0"/>
            <a:t>Se debe valorar o Calificar</a:t>
          </a:r>
          <a:endParaRPr lang="es-CO" b="1" u="sng" dirty="0"/>
        </a:p>
      </dgm:t>
    </dgm:pt>
    <dgm:pt modelId="{78485438-2CCC-4120-A427-DAE0701B44AD}" type="parTrans" cxnId="{3F59C509-FCB5-4F42-ACBB-E8318ADF0D40}">
      <dgm:prSet/>
      <dgm:spPr/>
      <dgm:t>
        <a:bodyPr/>
        <a:lstStyle/>
        <a:p>
          <a:endParaRPr lang="es-CO"/>
        </a:p>
      </dgm:t>
    </dgm:pt>
    <dgm:pt modelId="{82508130-ED2B-4451-859C-BDF3085990CB}" type="sibTrans" cxnId="{3F59C509-FCB5-4F42-ACBB-E8318ADF0D40}">
      <dgm:prSet/>
      <dgm:spPr/>
      <dgm:t>
        <a:bodyPr/>
        <a:lstStyle/>
        <a:p>
          <a:endParaRPr lang="es-CO"/>
        </a:p>
      </dgm:t>
    </dgm:pt>
    <dgm:pt modelId="{7F9B35EB-8B14-47E0-B416-67C011201B28}">
      <dgm:prSet phldrT="[Texto]"/>
      <dgm:spPr/>
      <dgm:t>
        <a:bodyPr/>
        <a:lstStyle/>
        <a:p>
          <a:r>
            <a:rPr lang="es-CO" b="1" u="sng" dirty="0" smtClean="0"/>
            <a:t>Se debe calificar o valorar?</a:t>
          </a:r>
          <a:endParaRPr lang="es-CO" b="1" u="sng" dirty="0"/>
        </a:p>
      </dgm:t>
    </dgm:pt>
    <dgm:pt modelId="{F171F7C2-C00B-4295-801C-0AA8E43D7D81}" type="parTrans" cxnId="{E88A93E7-0205-4B2D-B47B-743CA4718FA1}">
      <dgm:prSet/>
      <dgm:spPr/>
      <dgm:t>
        <a:bodyPr/>
        <a:lstStyle/>
        <a:p>
          <a:endParaRPr lang="es-CO"/>
        </a:p>
      </dgm:t>
    </dgm:pt>
    <dgm:pt modelId="{A05B6FC2-4B42-41BF-8736-82D1B2A12FB6}" type="sibTrans" cxnId="{E88A93E7-0205-4B2D-B47B-743CA4718FA1}">
      <dgm:prSet/>
      <dgm:spPr/>
      <dgm:t>
        <a:bodyPr/>
        <a:lstStyle/>
        <a:p>
          <a:endParaRPr lang="es-CO"/>
        </a:p>
      </dgm:t>
    </dgm:pt>
    <dgm:pt modelId="{B1E3190F-8B9F-4E72-9A34-2C75BEC01944}">
      <dgm:prSet phldrT="[Texto]"/>
      <dgm:spPr/>
      <dgm:t>
        <a:bodyPr/>
        <a:lstStyle/>
        <a:p>
          <a:r>
            <a:rPr lang="es-CO" b="0" u="none" dirty="0" smtClean="0"/>
            <a:t>Permite a los alumnos demostrar lo que han aprendido</a:t>
          </a:r>
          <a:endParaRPr lang="es-CO" b="0" u="none" dirty="0"/>
        </a:p>
      </dgm:t>
    </dgm:pt>
    <dgm:pt modelId="{5058EAC5-C96C-4605-A307-348C3D3F0F0A}" type="parTrans" cxnId="{9ED94462-E3BC-4FE6-B682-252EC6B9BE7F}">
      <dgm:prSet/>
      <dgm:spPr/>
      <dgm:t>
        <a:bodyPr/>
        <a:lstStyle/>
        <a:p>
          <a:endParaRPr lang="es-CO"/>
        </a:p>
      </dgm:t>
    </dgm:pt>
    <dgm:pt modelId="{28EBA72C-8324-4F69-AF60-425A2B0CF6CA}" type="sibTrans" cxnId="{9ED94462-E3BC-4FE6-B682-252EC6B9BE7F}">
      <dgm:prSet/>
      <dgm:spPr/>
      <dgm:t>
        <a:bodyPr/>
        <a:lstStyle/>
        <a:p>
          <a:endParaRPr lang="es-CO"/>
        </a:p>
      </dgm:t>
    </dgm:pt>
    <dgm:pt modelId="{3A1356E5-85B4-4C2A-B85A-C3ACB12C287B}">
      <dgm:prSet phldrT="[Texto]"/>
      <dgm:spPr/>
      <dgm:t>
        <a:bodyPr/>
        <a:lstStyle/>
        <a:p>
          <a:r>
            <a:rPr lang="es-CO" dirty="0" smtClean="0"/>
            <a:t>Criterios Claros, Retroalimentación, Revisión</a:t>
          </a:r>
          <a:endParaRPr lang="es-CO" dirty="0"/>
        </a:p>
      </dgm:t>
    </dgm:pt>
    <dgm:pt modelId="{CC13815E-4803-4D4D-89E3-DDEAAE7755D6}" type="parTrans" cxnId="{C3BDDCD5-6FE5-4495-88E9-C6B3EBFB4CA2}">
      <dgm:prSet/>
      <dgm:spPr/>
    </dgm:pt>
    <dgm:pt modelId="{664B6DB5-601E-46E3-9DC3-0E49D5EEFAF2}" type="sibTrans" cxnId="{C3BDDCD5-6FE5-4495-88E9-C6B3EBFB4CA2}">
      <dgm:prSet/>
      <dgm:spPr/>
    </dgm:pt>
    <dgm:pt modelId="{C657CEDD-9F58-48A7-B8DB-AE529F944934}" type="pres">
      <dgm:prSet presAssocID="{93066AC1-7FAE-4AA4-A438-05E8C2280B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B499142-35D0-4292-91A5-A1E543EB45C2}" type="pres">
      <dgm:prSet presAssocID="{AE1AB71E-6FB0-4ACE-8C59-BBAC7A1D447F}" presName="composite" presStyleCnt="0"/>
      <dgm:spPr/>
    </dgm:pt>
    <dgm:pt modelId="{1BB887C8-9217-4B31-9D8A-CB037FBDBF94}" type="pres">
      <dgm:prSet presAssocID="{AE1AB71E-6FB0-4ACE-8C59-BBAC7A1D447F}" presName="parTx" presStyleLbl="alignNode1" presStyleIdx="0" presStyleCnt="3" custLinFactY="-51264" custLinFactNeighborX="-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D18CE5-A7F3-4BD6-A319-FCA0E528588A}" type="pres">
      <dgm:prSet presAssocID="{AE1AB71E-6FB0-4ACE-8C59-BBAC7A1D447F}" presName="desTx" presStyleLbl="alignAccFollowNode1" presStyleIdx="0" presStyleCnt="3" custLinFactNeighborX="-103" custLinFactNeighborY="-173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04C0D6-13FA-444B-B6C6-1FA871A2D334}" type="pres">
      <dgm:prSet presAssocID="{FE15CA25-2FB1-4702-91AC-D49C57F89A72}" presName="space" presStyleCnt="0"/>
      <dgm:spPr/>
    </dgm:pt>
    <dgm:pt modelId="{DFE9FB79-9E64-44EA-BD4B-26BDA7B31002}" type="pres">
      <dgm:prSet presAssocID="{5BFE7580-C116-4207-9B20-DA5F3899C7FF}" presName="composite" presStyleCnt="0"/>
      <dgm:spPr/>
    </dgm:pt>
    <dgm:pt modelId="{160A53DE-E3EB-490D-8E97-99DCAB122854}" type="pres">
      <dgm:prSet presAssocID="{5BFE7580-C116-4207-9B20-DA5F3899C7FF}" presName="parTx" presStyleLbl="alignNode1" presStyleIdx="1" presStyleCnt="3" custLinFactY="-44619" custLinFactNeighborX="-482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A0CF8F-254E-4706-9F44-132A11AFCDB6}" type="pres">
      <dgm:prSet presAssocID="{5BFE7580-C116-4207-9B20-DA5F3899C7FF}" presName="desTx" presStyleLbl="alignAccFollowNode1" presStyleIdx="1" presStyleCnt="3" custLinFactNeighborY="-13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34C9FD-1573-4946-8441-EED9AB0CC51A}" type="pres">
      <dgm:prSet presAssocID="{7A8A35AB-6031-4C8C-8754-52605034535A}" presName="space" presStyleCnt="0"/>
      <dgm:spPr/>
    </dgm:pt>
    <dgm:pt modelId="{C5D44AE6-0611-46FA-B706-4EE86C13D0FC}" type="pres">
      <dgm:prSet presAssocID="{B58BA910-EF65-4BEB-A7A8-259F06F52928}" presName="composite" presStyleCnt="0"/>
      <dgm:spPr/>
    </dgm:pt>
    <dgm:pt modelId="{73218E76-CD77-48D6-B4F0-9BD5266285FE}" type="pres">
      <dgm:prSet presAssocID="{B58BA910-EF65-4BEB-A7A8-259F06F52928}" presName="parTx" presStyleLbl="alignNode1" presStyleIdx="2" presStyleCnt="3" custLinFactY="-17354" custLinFactNeighborX="-64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DBE906-6700-4F7D-A171-5D213AD92E49}" type="pres">
      <dgm:prSet presAssocID="{B58BA910-EF65-4BEB-A7A8-259F06F52928}" presName="desTx" presStyleLbl="alignAccFollowNode1" presStyleIdx="2" presStyleCnt="3" custLinFactNeighborX="-5896" custLinFactNeighborY="-119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3BDDCD5-6FE5-4495-88E9-C6B3EBFB4CA2}" srcId="{5BFE7580-C116-4207-9B20-DA5F3899C7FF}" destId="{3A1356E5-85B4-4C2A-B85A-C3ACB12C287B}" srcOrd="1" destOrd="0" parTransId="{CC13815E-4803-4D4D-89E3-DDEAAE7755D6}" sibTransId="{664B6DB5-601E-46E3-9DC3-0E49D5EEFAF2}"/>
    <dgm:cxn modelId="{FA216C97-27AE-4535-B732-339CB22F92B8}" type="presOf" srcId="{13EB65F0-7277-42C0-B719-A27A2655A69E}" destId="{81A0CF8F-254E-4706-9F44-132A11AFCDB6}" srcOrd="0" destOrd="0" presId="urn:microsoft.com/office/officeart/2005/8/layout/hList1"/>
    <dgm:cxn modelId="{EB17877D-A9CA-4A69-B038-96A9882E1B32}" srcId="{93066AC1-7FAE-4AA4-A438-05E8C2280B78}" destId="{5BFE7580-C116-4207-9B20-DA5F3899C7FF}" srcOrd="1" destOrd="0" parTransId="{EEC5B9CF-CFBC-41D5-99ED-D4A1B8E1D498}" sibTransId="{7A8A35AB-6031-4C8C-8754-52605034535A}"/>
    <dgm:cxn modelId="{049BCACD-C590-41A6-B71A-A52749224FF3}" type="presOf" srcId="{4B6DD992-0615-402C-BA96-C251B7191990}" destId="{05DBE906-6700-4F7D-A171-5D213AD92E49}" srcOrd="0" destOrd="1" presId="urn:microsoft.com/office/officeart/2005/8/layout/hList1"/>
    <dgm:cxn modelId="{A1C31932-CE80-4124-BBD0-BBF1F7DB2189}" type="presOf" srcId="{7F9B35EB-8B14-47E0-B416-67C011201B28}" destId="{81A0CF8F-254E-4706-9F44-132A11AFCDB6}" srcOrd="0" destOrd="3" presId="urn:microsoft.com/office/officeart/2005/8/layout/hList1"/>
    <dgm:cxn modelId="{E88A93E7-0205-4B2D-B47B-743CA4718FA1}" srcId="{5BFE7580-C116-4207-9B20-DA5F3899C7FF}" destId="{7F9B35EB-8B14-47E0-B416-67C011201B28}" srcOrd="3" destOrd="0" parTransId="{F171F7C2-C00B-4295-801C-0AA8E43D7D81}" sibTransId="{A05B6FC2-4B42-41BF-8736-82D1B2A12FB6}"/>
    <dgm:cxn modelId="{3582EBD6-6498-4EAF-8972-5455FBB85657}" type="presOf" srcId="{315EF346-9043-41DE-8C9F-FD5FE37F3846}" destId="{A4D18CE5-A7F3-4BD6-A319-FCA0E528588A}" srcOrd="0" destOrd="1" presId="urn:microsoft.com/office/officeart/2005/8/layout/hList1"/>
    <dgm:cxn modelId="{E8888E3D-EA1F-414E-A9F9-E3D98B615C78}" type="presOf" srcId="{F0E2481A-212E-45A5-AD0C-3660E6E24087}" destId="{05DBE906-6700-4F7D-A171-5D213AD92E49}" srcOrd="0" destOrd="0" presId="urn:microsoft.com/office/officeart/2005/8/layout/hList1"/>
    <dgm:cxn modelId="{BCE1C71D-96B4-4455-BCB3-27B4C6AE077C}" srcId="{5BFE7580-C116-4207-9B20-DA5F3899C7FF}" destId="{13EB65F0-7277-42C0-B719-A27A2655A69E}" srcOrd="0" destOrd="0" parTransId="{4C21AE83-C8F0-45E7-84D3-F71AF41D6AB2}" sibTransId="{6BFFDFA3-EE26-40F9-8B99-F56F0F9B8A45}"/>
    <dgm:cxn modelId="{46CEC697-1FA2-41E9-84BA-19974E7E0741}" srcId="{AE1AB71E-6FB0-4ACE-8C59-BBAC7A1D447F}" destId="{521367B5-A6A3-491E-B5DF-F5A9A3118A44}" srcOrd="0" destOrd="0" parTransId="{B6199C05-EA00-42C7-89BA-6CA2B315C9D1}" sibTransId="{3CFC72DE-D46B-4827-9F2F-69388A0D1A66}"/>
    <dgm:cxn modelId="{DD90AD36-2713-4878-A04D-C4B70A9E538A}" srcId="{93066AC1-7FAE-4AA4-A438-05E8C2280B78}" destId="{AE1AB71E-6FB0-4ACE-8C59-BBAC7A1D447F}" srcOrd="0" destOrd="0" parTransId="{AC77907D-15A4-4B1E-9425-F4D1EE89E152}" sibTransId="{FE15CA25-2FB1-4702-91AC-D49C57F89A72}"/>
    <dgm:cxn modelId="{820C08D7-D859-4C1C-9F86-6364AABEDAA7}" type="presOf" srcId="{B58BA910-EF65-4BEB-A7A8-259F06F52928}" destId="{73218E76-CD77-48D6-B4F0-9BD5266285FE}" srcOrd="0" destOrd="0" presId="urn:microsoft.com/office/officeart/2005/8/layout/hList1"/>
    <dgm:cxn modelId="{DDAB7DC5-FC73-4D29-B357-138CA78F1640}" type="presOf" srcId="{A49C8E4E-EB54-4ECA-A8C5-40D517505CC9}" destId="{81A0CF8F-254E-4706-9F44-132A11AFCDB6}" srcOrd="0" destOrd="2" presId="urn:microsoft.com/office/officeart/2005/8/layout/hList1"/>
    <dgm:cxn modelId="{D1427474-B85F-4CF9-81E8-6567DA5D6F4A}" type="presOf" srcId="{93066AC1-7FAE-4AA4-A438-05E8C2280B78}" destId="{C657CEDD-9F58-48A7-B8DB-AE529F944934}" srcOrd="0" destOrd="0" presId="urn:microsoft.com/office/officeart/2005/8/layout/hList1"/>
    <dgm:cxn modelId="{C6924227-12E7-4B1C-A7B3-6D7AA0D0CE81}" type="presOf" srcId="{AE1AB71E-6FB0-4ACE-8C59-BBAC7A1D447F}" destId="{1BB887C8-9217-4B31-9D8A-CB037FBDBF94}" srcOrd="0" destOrd="0" presId="urn:microsoft.com/office/officeart/2005/8/layout/hList1"/>
    <dgm:cxn modelId="{3F59C509-FCB5-4F42-ACBB-E8318ADF0D40}" srcId="{B58BA910-EF65-4BEB-A7A8-259F06F52928}" destId="{4B6DD992-0615-402C-BA96-C251B7191990}" srcOrd="1" destOrd="0" parTransId="{78485438-2CCC-4120-A427-DAE0701B44AD}" sibTransId="{82508130-ED2B-4451-859C-BDF3085990CB}"/>
    <dgm:cxn modelId="{FE549E11-202C-479F-B170-C7E7121BF7B5}" srcId="{B58BA910-EF65-4BEB-A7A8-259F06F52928}" destId="{F0E2481A-212E-45A5-AD0C-3660E6E24087}" srcOrd="0" destOrd="0" parTransId="{6874A773-8BF1-4721-A4DE-61068395C9B9}" sibTransId="{AEDEB59B-0935-4439-91E6-86029A485854}"/>
    <dgm:cxn modelId="{FC070AE6-8DF6-4317-9193-62E975AA852A}" srcId="{AE1AB71E-6FB0-4ACE-8C59-BBAC7A1D447F}" destId="{315EF346-9043-41DE-8C9F-FD5FE37F3846}" srcOrd="1" destOrd="0" parTransId="{9B12F79E-9721-41BC-AA57-48213238941E}" sibTransId="{7F8023E3-4F7E-49EE-8AF4-8E2C31AECFCB}"/>
    <dgm:cxn modelId="{39F3C6AA-5210-4EEC-BF32-15CE56B41E11}" srcId="{93066AC1-7FAE-4AA4-A438-05E8C2280B78}" destId="{B58BA910-EF65-4BEB-A7A8-259F06F52928}" srcOrd="2" destOrd="0" parTransId="{8B99FD9F-8212-4259-819C-C415E2AD5568}" sibTransId="{E3E2B522-7633-4D59-906D-FB3B64D96359}"/>
    <dgm:cxn modelId="{6922C12F-16A2-4ED1-8AB7-B9A37DB07717}" type="presOf" srcId="{3A1356E5-85B4-4C2A-B85A-C3ACB12C287B}" destId="{81A0CF8F-254E-4706-9F44-132A11AFCDB6}" srcOrd="0" destOrd="1" presId="urn:microsoft.com/office/officeart/2005/8/layout/hList1"/>
    <dgm:cxn modelId="{9CC1D578-59E9-4173-8F9B-8EFF2D223DA7}" srcId="{5BFE7580-C116-4207-9B20-DA5F3899C7FF}" destId="{A49C8E4E-EB54-4ECA-A8C5-40D517505CC9}" srcOrd="2" destOrd="0" parTransId="{D299822F-87D2-4FF7-B1C1-E2A7667412FA}" sibTransId="{F0B039E1-B6DE-4F86-B5D0-FD973768E4A8}"/>
    <dgm:cxn modelId="{BFB8A858-66E7-47CC-A6BB-FDE09C66DAB8}" type="presOf" srcId="{521367B5-A6A3-491E-B5DF-F5A9A3118A44}" destId="{A4D18CE5-A7F3-4BD6-A319-FCA0E528588A}" srcOrd="0" destOrd="0" presId="urn:microsoft.com/office/officeart/2005/8/layout/hList1"/>
    <dgm:cxn modelId="{4C71DE22-648C-4ABC-B4CB-DC3FAEBF703F}" type="presOf" srcId="{B1E3190F-8B9F-4E72-9A34-2C75BEC01944}" destId="{05DBE906-6700-4F7D-A171-5D213AD92E49}" srcOrd="0" destOrd="2" presId="urn:microsoft.com/office/officeart/2005/8/layout/hList1"/>
    <dgm:cxn modelId="{9ED94462-E3BC-4FE6-B682-252EC6B9BE7F}" srcId="{B58BA910-EF65-4BEB-A7A8-259F06F52928}" destId="{B1E3190F-8B9F-4E72-9A34-2C75BEC01944}" srcOrd="2" destOrd="0" parTransId="{5058EAC5-C96C-4605-A307-348C3D3F0F0A}" sibTransId="{28EBA72C-8324-4F69-AF60-425A2B0CF6CA}"/>
    <dgm:cxn modelId="{DD423E4F-CDD5-4BEF-A969-8800C388CC7E}" type="presOf" srcId="{5BFE7580-C116-4207-9B20-DA5F3899C7FF}" destId="{160A53DE-E3EB-490D-8E97-99DCAB122854}" srcOrd="0" destOrd="0" presId="urn:microsoft.com/office/officeart/2005/8/layout/hList1"/>
    <dgm:cxn modelId="{7D0148EF-2EBD-4D8F-A960-838D64A438DE}" type="presParOf" srcId="{C657CEDD-9F58-48A7-B8DB-AE529F944934}" destId="{4B499142-35D0-4292-91A5-A1E543EB45C2}" srcOrd="0" destOrd="0" presId="urn:microsoft.com/office/officeart/2005/8/layout/hList1"/>
    <dgm:cxn modelId="{D17BE3AF-7A0F-432F-868E-B77BE0BC55F4}" type="presParOf" srcId="{4B499142-35D0-4292-91A5-A1E543EB45C2}" destId="{1BB887C8-9217-4B31-9D8A-CB037FBDBF94}" srcOrd="0" destOrd="0" presId="urn:microsoft.com/office/officeart/2005/8/layout/hList1"/>
    <dgm:cxn modelId="{EC22E18E-E37D-49B6-B78E-6F94F4FE0232}" type="presParOf" srcId="{4B499142-35D0-4292-91A5-A1E543EB45C2}" destId="{A4D18CE5-A7F3-4BD6-A319-FCA0E528588A}" srcOrd="1" destOrd="0" presId="urn:microsoft.com/office/officeart/2005/8/layout/hList1"/>
    <dgm:cxn modelId="{14712F0A-10FF-485E-A0F7-639A725C4161}" type="presParOf" srcId="{C657CEDD-9F58-48A7-B8DB-AE529F944934}" destId="{CF04C0D6-13FA-444B-B6C6-1FA871A2D334}" srcOrd="1" destOrd="0" presId="urn:microsoft.com/office/officeart/2005/8/layout/hList1"/>
    <dgm:cxn modelId="{A56261EF-E57A-4D03-9F98-5F77FBC8F40D}" type="presParOf" srcId="{C657CEDD-9F58-48A7-B8DB-AE529F944934}" destId="{DFE9FB79-9E64-44EA-BD4B-26BDA7B31002}" srcOrd="2" destOrd="0" presId="urn:microsoft.com/office/officeart/2005/8/layout/hList1"/>
    <dgm:cxn modelId="{A2240A6D-7323-45CF-8ADE-86A3E65096D0}" type="presParOf" srcId="{DFE9FB79-9E64-44EA-BD4B-26BDA7B31002}" destId="{160A53DE-E3EB-490D-8E97-99DCAB122854}" srcOrd="0" destOrd="0" presId="urn:microsoft.com/office/officeart/2005/8/layout/hList1"/>
    <dgm:cxn modelId="{F866AF1F-7553-4E0C-A8AF-BB2043DE9AFD}" type="presParOf" srcId="{DFE9FB79-9E64-44EA-BD4B-26BDA7B31002}" destId="{81A0CF8F-254E-4706-9F44-132A11AFCDB6}" srcOrd="1" destOrd="0" presId="urn:microsoft.com/office/officeart/2005/8/layout/hList1"/>
    <dgm:cxn modelId="{AC0137ED-CADA-462E-AAFC-BFB32B6A05AE}" type="presParOf" srcId="{C657CEDD-9F58-48A7-B8DB-AE529F944934}" destId="{E534C9FD-1573-4946-8441-EED9AB0CC51A}" srcOrd="3" destOrd="0" presId="urn:microsoft.com/office/officeart/2005/8/layout/hList1"/>
    <dgm:cxn modelId="{AF6509B7-8A6F-417A-9506-FEB795697D2E}" type="presParOf" srcId="{C657CEDD-9F58-48A7-B8DB-AE529F944934}" destId="{C5D44AE6-0611-46FA-B706-4EE86C13D0FC}" srcOrd="4" destOrd="0" presId="urn:microsoft.com/office/officeart/2005/8/layout/hList1"/>
    <dgm:cxn modelId="{C66D29E4-F673-487C-9C0D-D3BF9CD69C26}" type="presParOf" srcId="{C5D44AE6-0611-46FA-B706-4EE86C13D0FC}" destId="{73218E76-CD77-48D6-B4F0-9BD5266285FE}" srcOrd="0" destOrd="0" presId="urn:microsoft.com/office/officeart/2005/8/layout/hList1"/>
    <dgm:cxn modelId="{345ABA45-BF01-4AFA-9043-54B3EBA0735F}" type="presParOf" srcId="{C5D44AE6-0611-46FA-B706-4EE86C13D0FC}" destId="{05DBE906-6700-4F7D-A171-5D213AD92E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887C8-9217-4B31-9D8A-CB037FBDBF94}">
      <dsp:nvSpPr>
        <dsp:cNvPr id="0" name=""/>
        <dsp:cNvSpPr/>
      </dsp:nvSpPr>
      <dsp:spPr>
        <a:xfrm>
          <a:off x="0" y="0"/>
          <a:ext cx="2402978" cy="68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Evaluación Diagnostica</a:t>
          </a:r>
          <a:endParaRPr lang="es-CO" sz="1900" kern="1200" dirty="0"/>
        </a:p>
      </dsp:txBody>
      <dsp:txXfrm>
        <a:off x="0" y="0"/>
        <a:ext cx="2402978" cy="689509"/>
      </dsp:txXfrm>
    </dsp:sp>
    <dsp:sp modelId="{A4D18CE5-A7F3-4BD6-A319-FCA0E528588A}">
      <dsp:nvSpPr>
        <dsp:cNvPr id="0" name=""/>
        <dsp:cNvSpPr/>
      </dsp:nvSpPr>
      <dsp:spPr>
        <a:xfrm>
          <a:off x="0" y="653513"/>
          <a:ext cx="2402978" cy="2772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Conocer a los estudiantes (intereses, habilidades, niveles)</a:t>
          </a: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900" kern="1200" dirty="0"/>
        </a:p>
      </dsp:txBody>
      <dsp:txXfrm>
        <a:off x="0" y="653513"/>
        <a:ext cx="2402978" cy="2772364"/>
      </dsp:txXfrm>
    </dsp:sp>
    <dsp:sp modelId="{160A53DE-E3EB-490D-8E97-99DCAB122854}">
      <dsp:nvSpPr>
        <dsp:cNvPr id="0" name=""/>
        <dsp:cNvSpPr/>
      </dsp:nvSpPr>
      <dsp:spPr>
        <a:xfrm>
          <a:off x="2625940" y="0"/>
          <a:ext cx="2402978" cy="68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Evaluación Formativa</a:t>
          </a:r>
          <a:endParaRPr lang="es-CO" sz="1900" kern="1200" dirty="0"/>
        </a:p>
      </dsp:txBody>
      <dsp:txXfrm>
        <a:off x="2625940" y="0"/>
        <a:ext cx="2402978" cy="689509"/>
      </dsp:txXfrm>
    </dsp:sp>
    <dsp:sp modelId="{81A0CF8F-254E-4706-9F44-132A11AFCDB6}">
      <dsp:nvSpPr>
        <dsp:cNvPr id="0" name=""/>
        <dsp:cNvSpPr/>
      </dsp:nvSpPr>
      <dsp:spPr>
        <a:xfrm>
          <a:off x="2741860" y="749631"/>
          <a:ext cx="2402978" cy="2772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Mantra:</a:t>
          </a: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Criterios Claros, Retroalimentación, Revisión</a:t>
          </a: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Brinda información para la siguiente etapa del proceso</a:t>
          </a: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1" u="sng" kern="1200" dirty="0" smtClean="0"/>
            <a:t>Se debe calificar o valorar?</a:t>
          </a:r>
          <a:endParaRPr lang="es-CO" sz="1900" b="1" u="sng" kern="1200" dirty="0"/>
        </a:p>
      </dsp:txBody>
      <dsp:txXfrm>
        <a:off x="2741860" y="749631"/>
        <a:ext cx="2402978" cy="2772364"/>
      </dsp:txXfrm>
    </dsp:sp>
    <dsp:sp modelId="{73218E76-CD77-48D6-B4F0-9BD5266285FE}">
      <dsp:nvSpPr>
        <dsp:cNvPr id="0" name=""/>
        <dsp:cNvSpPr/>
      </dsp:nvSpPr>
      <dsp:spPr>
        <a:xfrm>
          <a:off x="5326720" y="0"/>
          <a:ext cx="2402978" cy="68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Evaluación Sumativa</a:t>
          </a:r>
          <a:endParaRPr lang="es-CO" sz="1900" kern="1200" dirty="0"/>
        </a:p>
      </dsp:txBody>
      <dsp:txXfrm>
        <a:off x="5326720" y="0"/>
        <a:ext cx="2402978" cy="689509"/>
      </dsp:txXfrm>
    </dsp:sp>
    <dsp:sp modelId="{05DBE906-6700-4F7D-A171-5D213AD92E49}">
      <dsp:nvSpPr>
        <dsp:cNvPr id="0" name=""/>
        <dsp:cNvSpPr/>
      </dsp:nvSpPr>
      <dsp:spPr>
        <a:xfrm>
          <a:off x="5339576" y="802999"/>
          <a:ext cx="2402978" cy="2772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Al final del proceso</a:t>
          </a: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1" u="sng" kern="1200" dirty="0" smtClean="0"/>
            <a:t>Se debe valorar o Calificar</a:t>
          </a:r>
          <a:endParaRPr lang="es-CO" sz="1900" b="1" u="sng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u="none" kern="1200" dirty="0" smtClean="0"/>
            <a:t>Permite a los alumnos demostrar lo que han aprendido</a:t>
          </a:r>
          <a:endParaRPr lang="es-CO" sz="1900" b="0" u="none" kern="1200" dirty="0"/>
        </a:p>
      </dsp:txBody>
      <dsp:txXfrm>
        <a:off x="5339576" y="802999"/>
        <a:ext cx="2402978" cy="2772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6939-72BE-4F98-960B-0B294A16D1C3}" type="datetimeFigureOut">
              <a:rPr lang="es-CO" smtClean="0"/>
              <a:t>9/10/2018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85CF-F4D5-4FE0-96BE-2283D9BC8C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1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320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8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8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3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9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923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2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53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11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0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131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5B5D-1E8D-4BE0-9B59-9D56314BE64E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2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179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8318" y="4512416"/>
            <a:ext cx="7282058" cy="119307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OCTUBRE 2018</a:t>
            </a:r>
            <a:endParaRPr lang="es-ES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8" y="-162455"/>
            <a:ext cx="5040000" cy="1970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34" y="155967"/>
            <a:ext cx="1466720" cy="14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86" y="5768761"/>
            <a:ext cx="2901702" cy="93878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7796" y="3238113"/>
            <a:ext cx="7282058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TALLER DE EVALUACIÓN </a:t>
            </a:r>
            <a:endParaRPr lang="es-ES" sz="8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Tipos de Evaluación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r>
              <a:rPr lang="es-ES" dirty="0" smtClean="0"/>
              <a:t>Actividad : </a:t>
            </a:r>
          </a:p>
          <a:p>
            <a:pPr marL="0" indent="0">
              <a:buNone/>
            </a:pPr>
            <a:r>
              <a:rPr lang="es-ES" dirty="0" smtClean="0"/>
              <a:t>Lectura Individual</a:t>
            </a:r>
          </a:p>
          <a:p>
            <a:pPr marL="0" indent="0">
              <a:buNone/>
            </a:pPr>
            <a:r>
              <a:rPr lang="es-ES" dirty="0" smtClean="0"/>
              <a:t>Compartir de saberes sobre tipos de 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2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Tipos de Evaluación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845798"/>
              </p:ext>
            </p:extLst>
          </p:nvPr>
        </p:nvGraphicFramePr>
        <p:xfrm>
          <a:off x="628650" y="185259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825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76907" y="199825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4400" dirty="0"/>
              <a:t>La valoración no es una nota, es una evidencia del proceso.</a:t>
            </a:r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871" y="783364"/>
            <a:ext cx="2408129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0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2224211"/>
            <a:ext cx="7886700" cy="416748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Los aprendices auto regulados (AAR) establecen metas 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Monitorean su aprendizaje y hacen ajustes a sus enfoques según sea necesario.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Como resultado, aprenden más, a menudo mucho más.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 motivan más para continuar aprendiendo.</a:t>
            </a:r>
          </a:p>
          <a:p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endParaRPr lang="es-ES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415265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Aprendizaje </a:t>
            </a:r>
            <a:r>
              <a:rPr lang="es-ES" sz="4000" b="1" dirty="0">
                <a:solidFill>
                  <a:srgbClr val="122447"/>
                </a:solidFill>
                <a:latin typeface="Gill Sans MT" panose="020B0502020104020203" pitchFamily="34" charset="0"/>
              </a:rPr>
              <a:t>A</a:t>
            </a:r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uto </a:t>
            </a:r>
            <a:r>
              <a:rPr lang="es-ES" sz="4000" b="1" dirty="0">
                <a:solidFill>
                  <a:srgbClr val="122447"/>
                </a:solidFill>
                <a:latin typeface="Gill Sans MT" panose="020B0502020104020203" pitchFamily="34" charset="0"/>
              </a:rPr>
              <a:t>R</a:t>
            </a:r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egulado</a:t>
            </a:r>
            <a:endParaRPr lang="es-ES" sz="40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2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932" y="1205219"/>
            <a:ext cx="6593418" cy="92868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Estrategias y Herramientas de Evaluación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1933" y="2364750"/>
            <a:ext cx="6593417" cy="3564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Actividad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Lectura Compartida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Acorde a la sumativa de la unidad del I periodo, describa cual es la estrategia de evaluación seleccionada y la herramienta que utilizará.</a:t>
            </a:r>
            <a:endParaRPr lang="es-ES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0" y="-117390"/>
            <a:ext cx="3682867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7" y="152610"/>
            <a:ext cx="916700" cy="9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84" y="6160060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2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932" y="1205219"/>
            <a:ext cx="6593418" cy="928689"/>
          </a:xfrm>
        </p:spPr>
        <p:txBody>
          <a:bodyPr/>
          <a:lstStyle/>
          <a:p>
            <a:r>
              <a:rPr lang="es-ES" dirty="0"/>
              <a:t>Estrategias de evaluación: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1933" y="1983346"/>
            <a:ext cx="6593417" cy="39458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altLang="es-CO" dirty="0"/>
              <a:t>Las estrategias son los métodos o enfoques que los maestros emplean para obtener información sobre el aprendizaje de sus alumnos. </a:t>
            </a:r>
            <a:endParaRPr lang="es-AR" altLang="es-CO" dirty="0" smtClean="0"/>
          </a:p>
          <a:p>
            <a:pPr marL="0" indent="0">
              <a:buNone/>
            </a:pPr>
            <a:r>
              <a:rPr lang="es-AR" altLang="es-CO" dirty="0" smtClean="0"/>
              <a:t>Al demandar una tarea, tenga en cuenta:</a:t>
            </a:r>
          </a:p>
          <a:p>
            <a:r>
              <a:rPr lang="es-AR" altLang="es-CO" dirty="0" smtClean="0"/>
              <a:t>Resalte los más importante del criterio.</a:t>
            </a:r>
          </a:p>
          <a:p>
            <a:r>
              <a:rPr lang="es-AR" altLang="es-CO" dirty="0" smtClean="0"/>
              <a:t>Dedique el tiempo necesario a la evaluación, tenga en cuenta que se trata de mejorar.</a:t>
            </a:r>
          </a:p>
          <a:p>
            <a:r>
              <a:rPr lang="es-AR" altLang="es-CO" dirty="0" smtClean="0"/>
              <a:t>Posibilite el desarrollo de la autonomía. </a:t>
            </a:r>
          </a:p>
          <a:p>
            <a:pPr marL="0" indent="0">
              <a:buNone/>
            </a:pPr>
            <a:endParaRPr lang="es-AR" altLang="es-CO" dirty="0" smtClean="0"/>
          </a:p>
          <a:p>
            <a:endParaRPr lang="es-AR" alt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0" y="-117390"/>
            <a:ext cx="3682867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7" y="152610"/>
            <a:ext cx="916700" cy="9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84" y="6160060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2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932" y="1205219"/>
            <a:ext cx="6593418" cy="928689"/>
          </a:xfrm>
        </p:spPr>
        <p:txBody>
          <a:bodyPr/>
          <a:lstStyle/>
          <a:p>
            <a:r>
              <a:rPr lang="es-ES" dirty="0"/>
              <a:t>OBSERVACIÓN: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1933" y="2364750"/>
            <a:ext cx="6593417" cy="3564468"/>
          </a:xfrm>
        </p:spPr>
        <p:txBody>
          <a:bodyPr>
            <a:normAutofit/>
          </a:bodyPr>
          <a:lstStyle/>
          <a:p>
            <a:pPr marL="64008" indent="0">
              <a:buNone/>
              <a:defRPr/>
            </a:pPr>
            <a:r>
              <a:rPr lang="es-CO" dirty="0"/>
              <a:t>Todos los alumnos son observados de forma frecuente y regular. El </a:t>
            </a:r>
            <a:r>
              <a:rPr lang="es-CO" dirty="0" smtClean="0"/>
              <a:t>maestro adopta </a:t>
            </a:r>
            <a:r>
              <a:rPr lang="es-CO" dirty="0"/>
              <a:t>diferentes ángulos de observación: un punto de vista global </a:t>
            </a:r>
            <a:r>
              <a:rPr lang="es-CO" dirty="0" smtClean="0"/>
              <a:t>(cuando </a:t>
            </a:r>
            <a:r>
              <a:rPr lang="es-CO" dirty="0"/>
              <a:t>observa a toda la clase) o específico (</a:t>
            </a:r>
            <a:r>
              <a:rPr lang="es-CO" dirty="0" smtClean="0"/>
              <a:t>cuando      </a:t>
            </a:r>
            <a:r>
              <a:rPr lang="es-CO" dirty="0"/>
              <a:t>observa a un solo alumno o una sola actividad); como observador </a:t>
            </a:r>
            <a:r>
              <a:rPr lang="es-CO" dirty="0" smtClean="0"/>
              <a:t>participante       </a:t>
            </a:r>
            <a:r>
              <a:rPr lang="es-CO" dirty="0"/>
              <a:t>(observando desde dentro) o no participante (observando desde fuera).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0" y="-117390"/>
            <a:ext cx="3682867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7" y="152610"/>
            <a:ext cx="916700" cy="9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84" y="6160060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184" y="1690689"/>
            <a:ext cx="6457950" cy="4351338"/>
          </a:xfrm>
        </p:spPr>
        <p:txBody>
          <a:bodyPr>
            <a:normAutofit lnSpcReduction="10000"/>
          </a:bodyPr>
          <a:lstStyle/>
          <a:p>
            <a:r>
              <a:rPr lang="es-CO" dirty="0"/>
              <a:t>EVALUACIÓN DE </a:t>
            </a:r>
            <a:r>
              <a:rPr lang="es-CO" dirty="0" smtClean="0"/>
              <a:t>DESEMPEÑO:  </a:t>
            </a:r>
            <a:r>
              <a:rPr lang="es-CO" dirty="0">
                <a:latin typeface="Gill Sans MT" panose="020B0502020104020203" pitchFamily="34" charset="0"/>
              </a:rPr>
              <a:t>Tareas con un fin determinado que incluyen </a:t>
            </a:r>
            <a:r>
              <a:rPr lang="es-CO" dirty="0">
                <a:solidFill>
                  <a:srgbClr val="FF0000"/>
                </a:solidFill>
                <a:latin typeface="Gill Sans MT" panose="020B0502020104020203" pitchFamily="34" charset="0"/>
              </a:rPr>
              <a:t>desafíos y problemas </a:t>
            </a:r>
            <a:r>
              <a:rPr lang="es-CO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auténticos y </a:t>
            </a:r>
            <a:r>
              <a:rPr lang="es-CO" dirty="0">
                <a:solidFill>
                  <a:srgbClr val="FF0000"/>
                </a:solidFill>
                <a:latin typeface="Gill Sans MT" panose="020B0502020104020203" pitchFamily="34" charset="0"/>
              </a:rPr>
              <a:t>significativos </a:t>
            </a:r>
            <a:r>
              <a:rPr lang="es-CO" dirty="0">
                <a:latin typeface="Gill Sans MT" panose="020B0502020104020203" pitchFamily="34" charset="0"/>
              </a:rPr>
              <a:t>que se evalúan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con criterios bien definidos</a:t>
            </a:r>
            <a:r>
              <a:rPr lang="es-CO" dirty="0">
                <a:latin typeface="Gill Sans MT" panose="020B0502020104020203" pitchFamily="34" charset="0"/>
              </a:rPr>
              <a:t>. En estas tareas, el problema se puede enfocar de diversas maneras y muy pocas veces tiene una solución única. En general, son de naturaleza multimodal y requieren el uso de muchas habilidades. Con frecuencia, los registros de sonidos e imágenes resultan útiles en este tipo de evaluación.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184" y="1690689"/>
            <a:ext cx="64579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>
                <a:latin typeface="Gill Sans MT" panose="020B0502020104020203" pitchFamily="34" charset="0"/>
              </a:rPr>
              <a:t>EVALUACIÓN DEL PROCESO:  Todos los alumnos son observados de forma frecuente y regular. Se registran las conductas típicas y las no típicas, realizando múltiples observaciones para aumentar la fiabilidad y sintetizando información de diferentes contextos para incrementar la validez. Se diseña un sistema de anotaciones y registros que reduce el tiempo necesario para estos procesos. Las listas de verificación, inventarios y descripciones narrativas (como los diarios de aprendizaje) son métodos comunes para realizar observaciones.</a:t>
            </a:r>
          </a:p>
          <a:p>
            <a:pPr marL="0" indent="0">
              <a:buNone/>
            </a:pPr>
            <a:r>
              <a:rPr lang="es-CO" dirty="0" smtClean="0">
                <a:latin typeface="Gill Sans MT" panose="020B0502020104020203" pitchFamily="34" charset="0"/>
              </a:rPr>
              <a:t>  </a:t>
            </a:r>
            <a:endParaRPr lang="es-CO" dirty="0"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184" y="1690689"/>
            <a:ext cx="6457950" cy="4351338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Gill Sans MT" panose="020B0502020104020203" pitchFamily="34" charset="0"/>
              </a:rPr>
              <a:t>RESPUESTAS SELECCIONADAS :  </a:t>
            </a:r>
            <a:r>
              <a:rPr lang="es-CO" dirty="0">
                <a:latin typeface="Gill Sans MT" panose="020B0502020104020203" pitchFamily="34" charset="0"/>
              </a:rPr>
              <a:t>Ejercicios unidimensionales para un caso particular. Los ejemplos más conocidos de esta forma de evaluación son los “</a:t>
            </a:r>
            <a:r>
              <a:rPr lang="es-CO" dirty="0" err="1">
                <a:latin typeface="Gill Sans MT" panose="020B0502020104020203" pitchFamily="34" charset="0"/>
              </a:rPr>
              <a:t>tests</a:t>
            </a:r>
            <a:r>
              <a:rPr lang="es-CO" dirty="0">
                <a:latin typeface="Gill Sans MT" panose="020B0502020104020203" pitchFamily="34" charset="0"/>
              </a:rPr>
              <a:t>” y ejercicios de preguntas y respuestas.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75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92206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525" y="3425687"/>
            <a:ext cx="6649213" cy="1193076"/>
          </a:xfrm>
        </p:spPr>
        <p:txBody>
          <a:bodyPr>
            <a:noAutofit/>
          </a:bodyPr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EVALUACIÓN EN CIS: Una oportunidad de aprendizaje</a:t>
            </a:r>
            <a:endParaRPr lang="es-ES" sz="3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12" y="297811"/>
            <a:ext cx="5040000" cy="19706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45" y="6231327"/>
            <a:ext cx="1881443" cy="432000"/>
          </a:xfrm>
          <a:prstGeom prst="rect">
            <a:avLst/>
          </a:prstGeom>
          <a:effectLst>
            <a:glow>
              <a:schemeClr val="accent1"/>
            </a:glow>
            <a:reflection stA="65000" endPos="1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01" y="563130"/>
            <a:ext cx="1466722" cy="1440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025027" y="5369180"/>
            <a:ext cx="6649213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TÍTULO 1</a:t>
            </a:r>
            <a:endParaRPr lang="es-ES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612161" y="5268109"/>
            <a:ext cx="6649213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Yipsenia Sandoval – Vicky López</a:t>
            </a:r>
            <a:endParaRPr lang="es-ES" sz="40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184" y="1690689"/>
            <a:ext cx="6457950" cy="4351338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Gill Sans MT" panose="020B0502020104020203" pitchFamily="34" charset="0"/>
              </a:rPr>
              <a:t>TAREAS ABIERTAS </a:t>
            </a:r>
            <a:r>
              <a:rPr lang="es-CO" dirty="0">
                <a:latin typeface="Gill Sans MT" panose="020B0502020104020203" pitchFamily="34" charset="0"/>
              </a:rPr>
              <a:t>: Situaciones en las que se presenta un estímulo a los alumnos y se les pide que comuniquen una respuesta original. La respuesta puede incluir una redacción breve, un dibujo, diagrama o solución. Los trabajos, junto con los criterios de evaluación, pueden incluirse en una carpeta.</a:t>
            </a:r>
          </a:p>
          <a:p>
            <a:endParaRPr lang="es-CO" dirty="0"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5915"/>
            <a:ext cx="6454730" cy="60991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sz="4000" b="1" dirty="0" smtClean="0"/>
              <a:t>HERRAMIENTAS DE EVALUACION</a:t>
            </a:r>
            <a:endParaRPr lang="es-ES" sz="4000" b="1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096" y="1440000"/>
            <a:ext cx="6349283" cy="46001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490" y="1215830"/>
            <a:ext cx="6593983" cy="46738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244699" y="-23453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2224211"/>
            <a:ext cx="7886700" cy="416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El incorporar la valoración formativa para el aprendizaje (no solo la valoración sumativa del aprendizaje) en la práctica de tu aula…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Tus estudiantes aprenderán mas;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Comprenderán mas profundamente;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 desempeñaran mejor;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... Incluso obtendrán mejores calificaciones.</a:t>
            </a:r>
          </a:p>
          <a:p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415265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RETROALIMENTACIÓN</a:t>
            </a:r>
            <a:endParaRPr lang="es-ES" sz="40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0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2224211"/>
            <a:ext cx="7886700" cy="4167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“¿Cómo puedo utilizar esta retroalimentación para mejorar mi propio aprendizaje?</a:t>
            </a:r>
          </a:p>
          <a:p>
            <a:pPr marL="0" indent="0">
              <a:buNone/>
            </a:pPr>
            <a:endParaRPr lang="es-CO" sz="3600" b="1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CO" sz="36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Enfoques </a:t>
            </a:r>
            <a:r>
              <a:rPr lang="es-CO" sz="3600" b="1" dirty="0">
                <a:solidFill>
                  <a:srgbClr val="122447"/>
                </a:solidFill>
                <a:latin typeface="Gill Sans MT" panose="020B0502020104020203" pitchFamily="34" charset="0"/>
              </a:rPr>
              <a:t>prácticos que no matan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Pruebas </a:t>
            </a:r>
            <a:r>
              <a:rPr lang="es-CO" dirty="0">
                <a:solidFill>
                  <a:srgbClr val="122447"/>
                </a:solidFill>
                <a:latin typeface="Gill Sans MT" panose="020B0502020104020203" pitchFamily="34" charset="0"/>
              </a:rPr>
              <a:t>paralelas, auto valoración, valoración de pares</a:t>
            </a:r>
          </a:p>
          <a:p>
            <a:pPr marL="0" indent="0" algn="ctr">
              <a:buNone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70191" y="1501580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Valoración formativa desde la perspectiva del estudiante</a:t>
            </a:r>
            <a:endParaRPr lang="es-ES" sz="36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2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-2771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2224211"/>
            <a:ext cx="7886700" cy="416748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Si los estudiantes reciben solo calificaciones, no se benefician.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La retroalimentación mejora el aprendizaje cuando brinda a cada estudiante orientación especifica sobre las fortalezas y debilidades.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La retroalimentación debe dar a cada alumno: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Orientación sobre cómo mejorar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Oportunidad de trabajar en la mejora…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415265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Valoración como Retroalimentación</a:t>
            </a:r>
            <a:endParaRPr lang="es-ES" sz="32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0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1335481"/>
            <a:ext cx="7886700" cy="5056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Pirámide de la Retroalimentación (Daniel Wilson)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  <p:sp>
        <p:nvSpPr>
          <p:cNvPr id="2" name="Triángulo isósceles 1"/>
          <p:cNvSpPr/>
          <p:nvPr/>
        </p:nvSpPr>
        <p:spPr>
          <a:xfrm>
            <a:off x="623108" y="1815561"/>
            <a:ext cx="7889471" cy="4284574"/>
          </a:xfrm>
          <a:prstGeom prst="triangle">
            <a:avLst>
              <a:gd name="adj" fmla="val 49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61" name="Conector recto 60"/>
          <p:cNvCxnSpPr>
            <a:stCxn id="2" idx="0"/>
          </p:cNvCxnSpPr>
          <p:nvPr/>
        </p:nvCxnSpPr>
        <p:spPr>
          <a:xfrm>
            <a:off x="4517351" y="1815561"/>
            <a:ext cx="96190" cy="42903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2952872" y="3515932"/>
            <a:ext cx="3129520" cy="1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V="1">
            <a:off x="1641786" y="4987273"/>
            <a:ext cx="5880775" cy="1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2859924" y="4979924"/>
            <a:ext cx="0" cy="1140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6009657" y="4987273"/>
            <a:ext cx="0" cy="11128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/>
          <p:cNvSpPr txBox="1"/>
          <p:nvPr/>
        </p:nvSpPr>
        <p:spPr>
          <a:xfrm>
            <a:off x="3562727" y="3038487"/>
            <a:ext cx="8540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Formal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4665958" y="2996921"/>
            <a:ext cx="98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Informal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202912" y="4080169"/>
            <a:ext cx="8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Escrita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5073969" y="4066583"/>
            <a:ext cx="8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Verbal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1654252" y="5398597"/>
            <a:ext cx="8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Propia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3405078" y="5369025"/>
            <a:ext cx="8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Pares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4848442" y="5355439"/>
            <a:ext cx="102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Docente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6585328" y="5398597"/>
            <a:ext cx="8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</a:rPr>
              <a:t>Otros</a:t>
            </a:r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22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-2771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2224211"/>
            <a:ext cx="7886700" cy="416748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 entrega una tarea y se explica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El docente y los estudiantes </a:t>
            </a:r>
            <a:r>
              <a:rPr lang="es-ES" dirty="0" err="1" smtClean="0">
                <a:solidFill>
                  <a:srgbClr val="122447"/>
                </a:solidFill>
                <a:latin typeface="Gill Sans MT" panose="020B0502020104020203" pitchFamily="34" charset="0"/>
              </a:rPr>
              <a:t>co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-crean los criterios para la tarea.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Los estudiantes crean los primeros borradores.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 hace una autoevaluación según los criterios.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Los estudiantes revisan.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Los pares ofrecen retroalimentación según los criterios.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Revisión por los estudiantes.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Comentarios del profesor, si es posible, luego revisión.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El maestro califica el trabajo del estudiante usando los mismos criterios.</a:t>
            </a:r>
          </a:p>
          <a:p>
            <a:pPr marL="514350" indent="-514350">
              <a:buAutoNum type="arabicPeriod"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415265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Participación de los estudiantes en la valoración formativa: una plantilla</a:t>
            </a:r>
            <a:endParaRPr lang="es-ES" sz="32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0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208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70000"/>
            <a:ext cx="6982764" cy="50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/>
              <a:t>TENGA EN CUENTA: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 smtClean="0"/>
              <a:t>La evaluación no solo debe medir el aprendizaje, debe asegurarlo.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 smtClean="0"/>
              <a:t>Las herramientas de evaluación no transforman las prácticas de enseñanza si no se usan bien.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 smtClean="0"/>
              <a:t>La retroalimentación desarrolla la crítica, la generación de hipótesis al igual que habilidades para pensar, para comunicarse y para aprender a convivir.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 smtClean="0"/>
              <a:t>Una buena retroalimentación permite planificar, evaluar, verificar y reelaborar.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 smtClean="0"/>
              <a:t>La retroalimentación debe usar un lenguaje que invite a ver la posibilidad y no la falta          Consolida la convivencia.</a:t>
            </a:r>
          </a:p>
          <a:p>
            <a:pPr>
              <a:buFont typeface="Wingdings" panose="05000000000000000000" pitchFamily="2" charset="2"/>
              <a:buChar char="v"/>
            </a:pPr>
            <a:endParaRPr lang="es-CO" b="1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692462" y="5628068"/>
            <a:ext cx="425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4859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5623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3600" b="1" dirty="0" smtClean="0"/>
              <a:t>Pasaporte de Salida</a:t>
            </a:r>
            <a:endParaRPr lang="es-CO" sz="3600" b="1" dirty="0"/>
          </a:p>
          <a:p>
            <a:pPr>
              <a:buFontTx/>
              <a:buChar char="-"/>
            </a:pPr>
            <a:r>
              <a:rPr lang="es-CO" sz="3600" dirty="0" smtClean="0"/>
              <a:t>Por grados crear una tarea evaluativa con su respectiva rúbrica/ herramienta de evaluación (preescolar)</a:t>
            </a:r>
          </a:p>
          <a:p>
            <a:pPr>
              <a:buFontTx/>
              <a:buChar char="-"/>
            </a:pPr>
            <a:r>
              <a:rPr lang="es-CO" sz="3600" dirty="0" smtClean="0"/>
              <a:t>Por grados revisar su evaluación sumativa de la U.I. y crear la rubrica de evaluación </a:t>
            </a:r>
            <a:r>
              <a:rPr lang="es-CO" sz="3600" dirty="0"/>
              <a:t>/ herramienta de evaluación de é</a:t>
            </a:r>
            <a:r>
              <a:rPr lang="es-CO" sz="3600" dirty="0" smtClean="0"/>
              <a:t>sta.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6646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AGENDA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1:00pm a 2:00pm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1: Que es Evaluar?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2:00pm a 3:00pm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2 : Tipos de Evaluación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3:00pm a 4:00pm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3 : Estrategias y Herramientas de Evaluación</a:t>
            </a:r>
            <a:endParaRPr lang="es-ES" dirty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208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70000"/>
            <a:ext cx="6982764" cy="5006963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RETROALIMENTACIÓN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4771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2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-11208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30" y="157915"/>
            <a:ext cx="916700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6156886"/>
            <a:ext cx="1480995" cy="34005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2596" y="2331076"/>
            <a:ext cx="4378817" cy="3845887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EL DESARROLLO ES LA FINALIDAD DE LA EDUCACIÓN.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319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86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AGENDA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4:00pm a 5:00pm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4 : Retroalimentación y Tipos de Retroalimentación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5:00pm a 6:00pm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5 : Manos a la obra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Metas de Aprendizaje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r>
              <a:rPr lang="es-ES" dirty="0" smtClean="0"/>
              <a:t>Comprender las generalidades sobre  evaluación, sus tipos, estrategias y herramientas.</a:t>
            </a:r>
          </a:p>
          <a:p>
            <a:r>
              <a:rPr lang="es-ES" dirty="0" smtClean="0"/>
              <a:t>Comprender la importancia de la retroalimentación  en el proceso de aprendizaje.</a:t>
            </a:r>
          </a:p>
          <a:p>
            <a:r>
              <a:rPr lang="es-ES" dirty="0" smtClean="0"/>
              <a:t>Comprender la importancia de involucrar a los estudiantes en su propia valoración.</a:t>
            </a:r>
          </a:p>
          <a:p>
            <a:r>
              <a:rPr lang="es-ES" dirty="0" smtClean="0"/>
              <a:t>Retroalimentación de la Evaluación sumativa de la U.I.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0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2224211"/>
            <a:ext cx="7886700" cy="4167488"/>
          </a:xfrm>
        </p:spPr>
        <p:txBody>
          <a:bodyPr>
            <a:normAutofit/>
          </a:bodyPr>
          <a:lstStyle/>
          <a:p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¿Hacia donde voy / vamos?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¿Dónde estoy / estamos? (momento)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¿Cómo puedo / podemos cerrar la brecha?</a:t>
            </a:r>
          </a:p>
          <a:p>
            <a:pPr marL="514350" indent="-514350">
              <a:buAutoNum type="arabicPeriod"/>
            </a:pPr>
            <a:endParaRPr lang="es-ES" dirty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Progreso/ Desafíos/ Calidad/Oportunidad.</a:t>
            </a:r>
          </a:p>
          <a:p>
            <a:pPr marL="0" indent="0">
              <a:buNone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415265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Tres Preguntas Claves</a:t>
            </a:r>
            <a:endParaRPr lang="es-ES" sz="40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Que es Evaluar?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Actividades : </a:t>
            </a:r>
          </a:p>
          <a:p>
            <a:pPr marL="514350" indent="-514350">
              <a:buAutoNum type="arabicPeriod"/>
            </a:pPr>
            <a:r>
              <a:rPr lang="es-ES" dirty="0" smtClean="0"/>
              <a:t>RP : antes pensaba que …. Ahora pienso …. (10 minutos)</a:t>
            </a:r>
          </a:p>
          <a:p>
            <a:pPr marL="514350" indent="-514350">
              <a:buAutoNum type="arabicPeriod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2. Lectura </a:t>
            </a:r>
            <a:r>
              <a:rPr lang="es-ES" dirty="0" smtClean="0"/>
              <a:t>individual </a:t>
            </a:r>
            <a:r>
              <a:rPr lang="es-ES" dirty="0" smtClean="0"/>
              <a:t>Evaluación </a:t>
            </a:r>
            <a:r>
              <a:rPr lang="es-ES" dirty="0" smtClean="0"/>
              <a:t>en el PEP (20 minutos)/ </a:t>
            </a:r>
            <a:r>
              <a:rPr lang="es-ES" dirty="0" err="1" smtClean="0"/>
              <a:t>MicroLab</a:t>
            </a:r>
            <a:r>
              <a:rPr lang="es-ES" dirty="0" smtClean="0"/>
              <a:t> (15 minutos)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3. Socialización</a:t>
            </a:r>
          </a:p>
        </p:txBody>
      </p:sp>
    </p:spTree>
    <p:extLst>
      <p:ext uri="{BB962C8B-B14F-4D97-AF65-F5344CB8AC3E}">
        <p14:creationId xmlns:p14="http://schemas.microsoft.com/office/powerpoint/2010/main" val="3808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Qué es evaluar?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Es un proceso </a:t>
            </a:r>
            <a:r>
              <a:rPr lang="es-ES" dirty="0" smtClean="0"/>
              <a:t>continuo, periódica</a:t>
            </a:r>
            <a:endParaRPr lang="es-ES" dirty="0" smtClean="0"/>
          </a:p>
          <a:p>
            <a:r>
              <a:rPr lang="es-ES" dirty="0" smtClean="0"/>
              <a:t>Permite re-direccionar el proceso de enseñanza y aprendizaje</a:t>
            </a:r>
          </a:p>
          <a:p>
            <a:r>
              <a:rPr lang="es-ES" dirty="0" smtClean="0"/>
              <a:t>Cómo sabemos que los estudiantes han aprendido y comprendido</a:t>
            </a:r>
            <a:r>
              <a:rPr lang="es-ES" dirty="0" smtClean="0"/>
              <a:t>?</a:t>
            </a:r>
          </a:p>
          <a:p>
            <a:r>
              <a:rPr lang="es-ES" dirty="0" smtClean="0"/>
              <a:t>Permite la retroalimentación, toda la comunidad forma parte de la evaluación(padres, estudiantes, maestros).</a:t>
            </a:r>
          </a:p>
          <a:p>
            <a:r>
              <a:rPr lang="es-ES" dirty="0" smtClean="0"/>
              <a:t>Permite compartir los aprendizajes.  Se debe tener en cuenta los conceptos y habilidades.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0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366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ES EVALUACIÓN?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978796"/>
            <a:ext cx="7886700" cy="5198168"/>
          </a:xfrm>
        </p:spPr>
        <p:txBody>
          <a:bodyPr>
            <a:normAutofit fontScale="92500"/>
          </a:bodyPr>
          <a:lstStyle/>
          <a:p>
            <a:r>
              <a:rPr lang="es-CO" dirty="0" smtClean="0"/>
              <a:t>Que queremos evaluar?</a:t>
            </a:r>
          </a:p>
          <a:p>
            <a:r>
              <a:rPr lang="es-CO" dirty="0" smtClean="0"/>
              <a:t>Socializar los criterios y las metas</a:t>
            </a:r>
          </a:p>
          <a:p>
            <a:r>
              <a:rPr lang="es-CO" dirty="0" smtClean="0"/>
              <a:t>Evaluar los 5 elementos esenciales</a:t>
            </a:r>
          </a:p>
          <a:p>
            <a:r>
              <a:rPr lang="es-CO" dirty="0" smtClean="0"/>
              <a:t>Evaluación formativa y sumativa</a:t>
            </a:r>
          </a:p>
          <a:p>
            <a:r>
              <a:rPr lang="es-CO" dirty="0" smtClean="0"/>
              <a:t>Adaptar las herramientas a las diferentes edades de los niños</a:t>
            </a:r>
          </a:p>
          <a:p>
            <a:r>
              <a:rPr lang="es-CO" dirty="0" smtClean="0"/>
              <a:t>La evaluación como guía para alcanzar los objetivos.</a:t>
            </a:r>
          </a:p>
          <a:p>
            <a:r>
              <a:rPr lang="es-CO" dirty="0" smtClean="0"/>
              <a:t>Compartir la evaluación con los estudiantes les permite tener claro que mejorar.</a:t>
            </a:r>
          </a:p>
          <a:p>
            <a:r>
              <a:rPr lang="es-CO" dirty="0" smtClean="0"/>
              <a:t>Autoevaluación: formativa</a:t>
            </a:r>
          </a:p>
          <a:p>
            <a:r>
              <a:rPr lang="es-CO" dirty="0" smtClean="0"/>
              <a:t>Identificar las necesidades de cada estudiante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9092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</TotalTime>
  <Words>1244</Words>
  <Application>Microsoft Office PowerPoint</Application>
  <PresentationFormat>Presentación en pantalla (4:3)</PresentationFormat>
  <Paragraphs>148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Gill Sans MT</vt:lpstr>
      <vt:lpstr>Wingdings</vt:lpstr>
      <vt:lpstr>Tema de Office</vt:lpstr>
      <vt:lpstr>OCTUBRE 2018</vt:lpstr>
      <vt:lpstr>EVALUACIÓN EN CIS: Una oportunidad de aprendizaje</vt:lpstr>
      <vt:lpstr>AGENDA</vt:lpstr>
      <vt:lpstr>AGENDA</vt:lpstr>
      <vt:lpstr>Metas de Aprendizaje</vt:lpstr>
      <vt:lpstr>Tres Preguntas Claves</vt:lpstr>
      <vt:lpstr>Que es Evaluar?</vt:lpstr>
      <vt:lpstr>Qué es evaluar?</vt:lpstr>
      <vt:lpstr>QUE ES EVALUACIÓN?</vt:lpstr>
      <vt:lpstr>Tipos de Evaluación</vt:lpstr>
      <vt:lpstr>Tipos de Evaluación</vt:lpstr>
      <vt:lpstr>Presentación de PowerPoint</vt:lpstr>
      <vt:lpstr>Aprendizaje Auto Regulado</vt:lpstr>
      <vt:lpstr>Estrategias y Herramientas de Evaluación</vt:lpstr>
      <vt:lpstr>Estrategias de evaluación:</vt:lpstr>
      <vt:lpstr>OBSERVACIÓN:</vt:lpstr>
      <vt:lpstr> </vt:lpstr>
      <vt:lpstr> </vt:lpstr>
      <vt:lpstr> </vt:lpstr>
      <vt:lpstr> </vt:lpstr>
      <vt:lpstr> HERRAMIENTAS DE EVALUACION</vt:lpstr>
      <vt:lpstr> </vt:lpstr>
      <vt:lpstr>RETROALIMENTACIÓN</vt:lpstr>
      <vt:lpstr>Valoración formativa desde la perspectiva del estudiante</vt:lpstr>
      <vt:lpstr>Valoración como Retroalimentación</vt:lpstr>
      <vt:lpstr>Presentación de PowerPoint</vt:lpstr>
      <vt:lpstr>Participación de los estudiantes en la valoración formativa: una plantilla</vt:lpstr>
      <vt:lpstr> </vt:lpstr>
      <vt:lpstr> </vt:lpstr>
      <vt:lpstr> </vt:lpstr>
      <vt:lpstr>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Victoria Lopez</cp:lastModifiedBy>
  <cp:revision>106</cp:revision>
  <dcterms:created xsi:type="dcterms:W3CDTF">2018-08-06T12:41:14Z</dcterms:created>
  <dcterms:modified xsi:type="dcterms:W3CDTF">2018-10-09T19:28:31Z</dcterms:modified>
</cp:coreProperties>
</file>