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7"/>
  </p:notesMasterIdLst>
  <p:sldIdLst>
    <p:sldId id="256" r:id="rId2"/>
    <p:sldId id="360" r:id="rId3"/>
    <p:sldId id="364" r:id="rId4"/>
    <p:sldId id="257" r:id="rId5"/>
    <p:sldId id="306" r:id="rId6"/>
    <p:sldId id="303" r:id="rId7"/>
    <p:sldId id="304" r:id="rId8"/>
    <p:sldId id="262" r:id="rId9"/>
    <p:sldId id="361" r:id="rId10"/>
    <p:sldId id="305" r:id="rId11"/>
    <p:sldId id="362" r:id="rId12"/>
    <p:sldId id="320" r:id="rId13"/>
    <p:sldId id="340" r:id="rId14"/>
    <p:sldId id="298" r:id="rId15"/>
    <p:sldId id="363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C2EE86-44A9-0447-ADBD-D364D0BF497A}" type="doc">
      <dgm:prSet loTypeId="urn:microsoft.com/office/officeart/2005/8/layout/hProcess3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451EE08C-F3A3-2543-93C8-B557A51BABCF}">
      <dgm:prSet/>
      <dgm:spPr/>
      <dgm:t>
        <a:bodyPr/>
        <a:lstStyle/>
        <a:p>
          <a:pPr rtl="0"/>
          <a:r>
            <a:rPr lang="es-ES_tradnl" b="1" dirty="0" smtClean="0">
              <a:latin typeface="Apple Casual"/>
              <a:cs typeface="Apple Casual"/>
            </a:rPr>
            <a:t>¿CUÁL DEBE SER LA ACTITUD DE UN ESTUDIANTE EN BACHILLERATO?</a:t>
          </a:r>
          <a:endParaRPr lang="es-ES_tradnl" dirty="0">
            <a:latin typeface="Apple Casual"/>
            <a:cs typeface="Apple Casual"/>
          </a:endParaRPr>
        </a:p>
      </dgm:t>
    </dgm:pt>
    <dgm:pt modelId="{919BBF6E-EF5E-E148-94FF-682E94388B8C}" type="parTrans" cxnId="{A53952E7-C913-4C41-8BBB-2036421FB449}">
      <dgm:prSet/>
      <dgm:spPr/>
      <dgm:t>
        <a:bodyPr/>
        <a:lstStyle/>
        <a:p>
          <a:endParaRPr lang="es-ES_tradnl"/>
        </a:p>
      </dgm:t>
    </dgm:pt>
    <dgm:pt modelId="{8F6C53B6-2359-E545-AA66-1E0E08A6A765}" type="sibTrans" cxnId="{A53952E7-C913-4C41-8BBB-2036421FB449}">
      <dgm:prSet/>
      <dgm:spPr/>
      <dgm:t>
        <a:bodyPr/>
        <a:lstStyle/>
        <a:p>
          <a:endParaRPr lang="es-ES_tradnl"/>
        </a:p>
      </dgm:t>
    </dgm:pt>
    <dgm:pt modelId="{DBD9D2EF-26B5-814A-9747-255DA3C3D4DC}">
      <dgm:prSet custT="1"/>
      <dgm:spPr/>
      <dgm:t>
        <a:bodyPr/>
        <a:lstStyle/>
        <a:p>
          <a:pPr rtl="0"/>
          <a:r>
            <a:rPr lang="es-ES_tradnl" sz="1600" dirty="0" smtClean="0">
              <a:latin typeface="Apple Casual"/>
              <a:cs typeface="Apple Casual"/>
            </a:rPr>
            <a:t>Debe ser un estudiante organizado y con hábitos de trabajo consolidados o en desarrollo. La organización, la constancia y el esfuerzo son cualidades claves para culminar sus estudios con éxito.		</a:t>
          </a:r>
          <a:endParaRPr lang="es-ES_tradnl" sz="1600" dirty="0">
            <a:latin typeface="Apple Casual"/>
            <a:cs typeface="Apple Casual"/>
          </a:endParaRPr>
        </a:p>
      </dgm:t>
    </dgm:pt>
    <dgm:pt modelId="{991767C7-CA8D-7546-8319-A9997BF153EB}" type="parTrans" cxnId="{8FF34B7A-F192-AF4E-ADA3-2A468B4B1D8C}">
      <dgm:prSet/>
      <dgm:spPr/>
      <dgm:t>
        <a:bodyPr/>
        <a:lstStyle/>
        <a:p>
          <a:endParaRPr lang="es-ES_tradnl"/>
        </a:p>
      </dgm:t>
    </dgm:pt>
    <dgm:pt modelId="{8A09ACD9-927F-6449-9F6E-212A3077A45C}" type="sibTrans" cxnId="{8FF34B7A-F192-AF4E-ADA3-2A468B4B1D8C}">
      <dgm:prSet/>
      <dgm:spPr/>
      <dgm:t>
        <a:bodyPr/>
        <a:lstStyle/>
        <a:p>
          <a:endParaRPr lang="es-ES_tradnl"/>
        </a:p>
      </dgm:t>
    </dgm:pt>
    <dgm:pt modelId="{A82F5D84-496B-4B4B-9813-4B2B44261EA1}" type="pres">
      <dgm:prSet presAssocID="{B5C2EE86-44A9-0447-ADBD-D364D0BF49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AFF5F801-99D2-304E-A8DE-6F61779A0C24}" type="pres">
      <dgm:prSet presAssocID="{B5C2EE86-44A9-0447-ADBD-D364D0BF497A}" presName="dummy" presStyleCnt="0"/>
      <dgm:spPr/>
    </dgm:pt>
    <dgm:pt modelId="{74C52033-8171-944E-B557-E475B800D908}" type="pres">
      <dgm:prSet presAssocID="{B5C2EE86-44A9-0447-ADBD-D364D0BF497A}" presName="linH" presStyleCnt="0"/>
      <dgm:spPr/>
    </dgm:pt>
    <dgm:pt modelId="{71DA9BD8-DCE9-2849-B421-0987FA2520AC}" type="pres">
      <dgm:prSet presAssocID="{B5C2EE86-44A9-0447-ADBD-D364D0BF497A}" presName="padding1" presStyleCnt="0"/>
      <dgm:spPr/>
    </dgm:pt>
    <dgm:pt modelId="{28CFD55A-0AB4-B947-A793-4BFA46ECBDBE}" type="pres">
      <dgm:prSet presAssocID="{451EE08C-F3A3-2543-93C8-B557A51BABCF}" presName="linV" presStyleCnt="0"/>
      <dgm:spPr/>
    </dgm:pt>
    <dgm:pt modelId="{062C6AEC-C820-3242-B37F-CA51D8E4D887}" type="pres">
      <dgm:prSet presAssocID="{451EE08C-F3A3-2543-93C8-B557A51BABCF}" presName="spVertical1" presStyleCnt="0"/>
      <dgm:spPr/>
    </dgm:pt>
    <dgm:pt modelId="{4405F2C5-8979-924F-9526-5EE5EFB54EDF}" type="pres">
      <dgm:prSet presAssocID="{451EE08C-F3A3-2543-93C8-B557A51BABCF}" presName="parTx" presStyleLbl="revTx" presStyleIdx="0" presStyleCnt="2" custLinFactY="23872" custLinFactNeighborX="553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97D0336-AD88-FB48-AC8D-E42535FDC65D}" type="pres">
      <dgm:prSet presAssocID="{451EE08C-F3A3-2543-93C8-B557A51BABCF}" presName="spVertical2" presStyleCnt="0"/>
      <dgm:spPr/>
    </dgm:pt>
    <dgm:pt modelId="{A6BC2CA1-B1DB-5F4D-8DF4-68B0388025BE}" type="pres">
      <dgm:prSet presAssocID="{451EE08C-F3A3-2543-93C8-B557A51BABCF}" presName="spVertical3" presStyleCnt="0"/>
      <dgm:spPr/>
    </dgm:pt>
    <dgm:pt modelId="{103DD0C5-DCFA-FE4E-9FBB-3F0693AE5834}" type="pres">
      <dgm:prSet presAssocID="{8F6C53B6-2359-E545-AA66-1E0E08A6A765}" presName="space" presStyleCnt="0"/>
      <dgm:spPr/>
    </dgm:pt>
    <dgm:pt modelId="{0C4496A9-5FF6-824C-A347-DD676097244D}" type="pres">
      <dgm:prSet presAssocID="{DBD9D2EF-26B5-814A-9747-255DA3C3D4DC}" presName="linV" presStyleCnt="0"/>
      <dgm:spPr/>
    </dgm:pt>
    <dgm:pt modelId="{FA20EAC4-D288-6149-9A64-02620847EE09}" type="pres">
      <dgm:prSet presAssocID="{DBD9D2EF-26B5-814A-9747-255DA3C3D4DC}" presName="spVertical1" presStyleCnt="0"/>
      <dgm:spPr/>
    </dgm:pt>
    <dgm:pt modelId="{1F864E8B-56D6-384C-9066-109A3FA5B5AA}" type="pres">
      <dgm:prSet presAssocID="{DBD9D2EF-26B5-814A-9747-255DA3C3D4DC}" presName="parTx" presStyleLbl="revTx" presStyleIdx="1" presStyleCnt="2" custScaleX="121539" custLinFactY="30247" custLinFactNeighborX="-3314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512DCFB-16CD-A54F-9EA5-2E435CD9D497}" type="pres">
      <dgm:prSet presAssocID="{DBD9D2EF-26B5-814A-9747-255DA3C3D4DC}" presName="spVertical2" presStyleCnt="0"/>
      <dgm:spPr/>
    </dgm:pt>
    <dgm:pt modelId="{2F78CDFA-D854-7342-AF18-019AD86BD3C7}" type="pres">
      <dgm:prSet presAssocID="{DBD9D2EF-26B5-814A-9747-255DA3C3D4DC}" presName="spVertical3" presStyleCnt="0"/>
      <dgm:spPr/>
    </dgm:pt>
    <dgm:pt modelId="{2D21A89A-EA51-E440-AE75-C90A45CB7041}" type="pres">
      <dgm:prSet presAssocID="{B5C2EE86-44A9-0447-ADBD-D364D0BF497A}" presName="padding2" presStyleCnt="0"/>
      <dgm:spPr/>
    </dgm:pt>
    <dgm:pt modelId="{048C701E-3D7D-D94B-A98F-145F92C06F68}" type="pres">
      <dgm:prSet presAssocID="{B5C2EE86-44A9-0447-ADBD-D364D0BF497A}" presName="negArrow" presStyleCnt="0"/>
      <dgm:spPr/>
    </dgm:pt>
    <dgm:pt modelId="{76653494-B1D7-3A4E-AFE7-02B557CBB25D}" type="pres">
      <dgm:prSet presAssocID="{B5C2EE86-44A9-0447-ADBD-D364D0BF497A}" presName="backgroundArrow" presStyleLbl="node1" presStyleIdx="0" presStyleCnt="1" custScaleY="135311" custLinFactNeighborX="1440" custLinFactNeighborY="20341"/>
      <dgm:spPr/>
    </dgm:pt>
  </dgm:ptLst>
  <dgm:cxnLst>
    <dgm:cxn modelId="{8FF34B7A-F192-AF4E-ADA3-2A468B4B1D8C}" srcId="{B5C2EE86-44A9-0447-ADBD-D364D0BF497A}" destId="{DBD9D2EF-26B5-814A-9747-255DA3C3D4DC}" srcOrd="1" destOrd="0" parTransId="{991767C7-CA8D-7546-8319-A9997BF153EB}" sibTransId="{8A09ACD9-927F-6449-9F6E-212A3077A45C}"/>
    <dgm:cxn modelId="{A53952E7-C913-4C41-8BBB-2036421FB449}" srcId="{B5C2EE86-44A9-0447-ADBD-D364D0BF497A}" destId="{451EE08C-F3A3-2543-93C8-B557A51BABCF}" srcOrd="0" destOrd="0" parTransId="{919BBF6E-EF5E-E148-94FF-682E94388B8C}" sibTransId="{8F6C53B6-2359-E545-AA66-1E0E08A6A765}"/>
    <dgm:cxn modelId="{6A78B1CC-106B-5643-8141-DFBB61714F13}" type="presOf" srcId="{B5C2EE86-44A9-0447-ADBD-D364D0BF497A}" destId="{A82F5D84-496B-4B4B-9813-4B2B44261EA1}" srcOrd="0" destOrd="0" presId="urn:microsoft.com/office/officeart/2005/8/layout/hProcess3"/>
    <dgm:cxn modelId="{4FA1AE14-EB36-304D-90AF-1AE25749AA5E}" type="presOf" srcId="{451EE08C-F3A3-2543-93C8-B557A51BABCF}" destId="{4405F2C5-8979-924F-9526-5EE5EFB54EDF}" srcOrd="0" destOrd="0" presId="urn:microsoft.com/office/officeart/2005/8/layout/hProcess3"/>
    <dgm:cxn modelId="{837B4939-ED58-AF4F-81A1-04CE5D66A0F9}" type="presOf" srcId="{DBD9D2EF-26B5-814A-9747-255DA3C3D4DC}" destId="{1F864E8B-56D6-384C-9066-109A3FA5B5AA}" srcOrd="0" destOrd="0" presId="urn:microsoft.com/office/officeart/2005/8/layout/hProcess3"/>
    <dgm:cxn modelId="{64A61D91-6147-6348-8629-1C618CEBEFC7}" type="presParOf" srcId="{A82F5D84-496B-4B4B-9813-4B2B44261EA1}" destId="{AFF5F801-99D2-304E-A8DE-6F61779A0C24}" srcOrd="0" destOrd="0" presId="urn:microsoft.com/office/officeart/2005/8/layout/hProcess3"/>
    <dgm:cxn modelId="{4F406E88-42BF-6940-96E9-5B2E730F71F5}" type="presParOf" srcId="{A82F5D84-496B-4B4B-9813-4B2B44261EA1}" destId="{74C52033-8171-944E-B557-E475B800D908}" srcOrd="1" destOrd="0" presId="urn:microsoft.com/office/officeart/2005/8/layout/hProcess3"/>
    <dgm:cxn modelId="{68E93CBD-8296-3844-AE96-657E69BCD280}" type="presParOf" srcId="{74C52033-8171-944E-B557-E475B800D908}" destId="{71DA9BD8-DCE9-2849-B421-0987FA2520AC}" srcOrd="0" destOrd="0" presId="urn:microsoft.com/office/officeart/2005/8/layout/hProcess3"/>
    <dgm:cxn modelId="{7D0535BC-6003-C349-BCA1-54DBA51E2B40}" type="presParOf" srcId="{74C52033-8171-944E-B557-E475B800D908}" destId="{28CFD55A-0AB4-B947-A793-4BFA46ECBDBE}" srcOrd="1" destOrd="0" presId="urn:microsoft.com/office/officeart/2005/8/layout/hProcess3"/>
    <dgm:cxn modelId="{CC1C18FC-4C53-DA48-8E5B-5A867C458D94}" type="presParOf" srcId="{28CFD55A-0AB4-B947-A793-4BFA46ECBDBE}" destId="{062C6AEC-C820-3242-B37F-CA51D8E4D887}" srcOrd="0" destOrd="0" presId="urn:microsoft.com/office/officeart/2005/8/layout/hProcess3"/>
    <dgm:cxn modelId="{2C6FE6A0-5F17-014C-9866-CB44C92A12DC}" type="presParOf" srcId="{28CFD55A-0AB4-B947-A793-4BFA46ECBDBE}" destId="{4405F2C5-8979-924F-9526-5EE5EFB54EDF}" srcOrd="1" destOrd="0" presId="urn:microsoft.com/office/officeart/2005/8/layout/hProcess3"/>
    <dgm:cxn modelId="{FD94169B-58B8-5F4B-B169-FA18EC5956E5}" type="presParOf" srcId="{28CFD55A-0AB4-B947-A793-4BFA46ECBDBE}" destId="{B97D0336-AD88-FB48-AC8D-E42535FDC65D}" srcOrd="2" destOrd="0" presId="urn:microsoft.com/office/officeart/2005/8/layout/hProcess3"/>
    <dgm:cxn modelId="{7C51339A-8F54-9A47-A16B-DCC97212ABC7}" type="presParOf" srcId="{28CFD55A-0AB4-B947-A793-4BFA46ECBDBE}" destId="{A6BC2CA1-B1DB-5F4D-8DF4-68B0388025BE}" srcOrd="3" destOrd="0" presId="urn:microsoft.com/office/officeart/2005/8/layout/hProcess3"/>
    <dgm:cxn modelId="{49CBEFAD-D67F-8345-B3C2-37B441C888FC}" type="presParOf" srcId="{74C52033-8171-944E-B557-E475B800D908}" destId="{103DD0C5-DCFA-FE4E-9FBB-3F0693AE5834}" srcOrd="2" destOrd="0" presId="urn:microsoft.com/office/officeart/2005/8/layout/hProcess3"/>
    <dgm:cxn modelId="{CD753766-64BD-7E4C-8B54-1F35225C1571}" type="presParOf" srcId="{74C52033-8171-944E-B557-E475B800D908}" destId="{0C4496A9-5FF6-824C-A347-DD676097244D}" srcOrd="3" destOrd="0" presId="urn:microsoft.com/office/officeart/2005/8/layout/hProcess3"/>
    <dgm:cxn modelId="{41932B39-400C-C84F-B210-AF6F74FD1492}" type="presParOf" srcId="{0C4496A9-5FF6-824C-A347-DD676097244D}" destId="{FA20EAC4-D288-6149-9A64-02620847EE09}" srcOrd="0" destOrd="0" presId="urn:microsoft.com/office/officeart/2005/8/layout/hProcess3"/>
    <dgm:cxn modelId="{8961CC9E-7668-EA4F-B8A7-762005AE7321}" type="presParOf" srcId="{0C4496A9-5FF6-824C-A347-DD676097244D}" destId="{1F864E8B-56D6-384C-9066-109A3FA5B5AA}" srcOrd="1" destOrd="0" presId="urn:microsoft.com/office/officeart/2005/8/layout/hProcess3"/>
    <dgm:cxn modelId="{F49EE5AE-ED66-1040-B415-39464182E911}" type="presParOf" srcId="{0C4496A9-5FF6-824C-A347-DD676097244D}" destId="{E512DCFB-16CD-A54F-9EA5-2E435CD9D497}" srcOrd="2" destOrd="0" presId="urn:microsoft.com/office/officeart/2005/8/layout/hProcess3"/>
    <dgm:cxn modelId="{80CF74DF-D38D-4D43-94B4-597771E5EDEE}" type="presParOf" srcId="{0C4496A9-5FF6-824C-A347-DD676097244D}" destId="{2F78CDFA-D854-7342-AF18-019AD86BD3C7}" srcOrd="3" destOrd="0" presId="urn:microsoft.com/office/officeart/2005/8/layout/hProcess3"/>
    <dgm:cxn modelId="{30A70A64-CF15-1348-ADFD-E9AE721E79D7}" type="presParOf" srcId="{74C52033-8171-944E-B557-E475B800D908}" destId="{2D21A89A-EA51-E440-AE75-C90A45CB7041}" srcOrd="4" destOrd="0" presId="urn:microsoft.com/office/officeart/2005/8/layout/hProcess3"/>
    <dgm:cxn modelId="{C49F8231-09D7-1D4D-B2A7-D47E0BAB150E}" type="presParOf" srcId="{74C52033-8171-944E-B557-E475B800D908}" destId="{048C701E-3D7D-D94B-A98F-145F92C06F68}" srcOrd="5" destOrd="0" presId="urn:microsoft.com/office/officeart/2005/8/layout/hProcess3"/>
    <dgm:cxn modelId="{EBDC55B1-5AD8-9C46-AB56-665EBC45C921}" type="presParOf" srcId="{74C52033-8171-944E-B557-E475B800D908}" destId="{76653494-B1D7-3A4E-AFE7-02B557CBB25D}" srcOrd="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C4AAD-BA79-4F83-88F0-AB32AB098B9E}" type="datetimeFigureOut">
              <a:rPr lang="es-ES" smtClean="0"/>
              <a:pPr/>
              <a:t>11/05/2015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D2CCC-2B73-470F-94B8-B90A43AF2B6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2725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D2CCC-2B73-470F-94B8-B90A43AF2B6F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151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EE085-6127-4F30-BDB4-C22AA62ABD7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158581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D2CCC-2B73-470F-94B8-B90A43AF2B6F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6126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D2CCC-2B73-470F-94B8-B90A43AF2B6F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335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D2CCC-2B73-470F-94B8-B90A43AF2B6F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9997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395F-93AF-45FF-89B6-6E3E27E54622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625A-8B23-4949-8DB1-A94B3A802638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B43B4C-A3E0-4300-9E52-87999762FB63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66ABDC-BF4F-4B76-B477-E4FAF873AF77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0F7E6D-8AD0-4B13-8E5E-D1EA0B5B8E97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5F5C-2E27-47AB-99EF-3D099A1F9CBE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F94B-388A-482D-8AF7-6A9E53C89F5D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er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E6D-8AD0-4B13-8E5E-D1EA0B5B8E97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740B-6B19-478C-B27C-BA6F62DC5EE2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B110A9-B466-4E54-A035-B380056D926E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E569-8090-4346-85CA-2894DA871CE0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3ADE-2DD8-4AEA-A52E-EB15D8CC1535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E6D-8AD0-4B13-8E5E-D1EA0B5B8E97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E6D-8AD0-4B13-8E5E-D1EA0B5B8E97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7E6D-8AD0-4B13-8E5E-D1EA0B5B8E97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96C1-74AA-4CFF-9783-6F9CFB7B7EB3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0F7E6D-8AD0-4B13-8E5E-D1EA0B5B8E97}" type="datetime1">
              <a:rPr lang="es-ES" smtClean="0"/>
              <a:pPr/>
              <a:t>11/05/2015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28F5DA-4CAE-4781-9174-B79284C3FB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mx/imgres?imgurl=http://es.dreamstime.com/pared-de-ladrillos-rojos-ii-thumb23937.jpg&amp;imgrefurl=http://es.dreamstime.com/red-bricks-wall-ii-image23937&amp;usg=__iNd4NC5m9NQdvdmTknT1esO1_3c=&amp;h=225&amp;w=300&amp;sz=66&amp;hl=es&amp;start=3&amp;itbs=1&amp;tbnid=_AxNVQM6NDOHUM:&amp;tbnh=87&amp;tbnw=116&amp;prev=/images?q=pared+de+ladrillos&amp;gbv=2&amp;hl=es&amp;sa=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762000" y="1828800"/>
            <a:ext cx="708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4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Como Hacer Realidad el </a:t>
            </a:r>
            <a:r>
              <a:rPr lang="es-MX" sz="48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pensamiento complejo en </a:t>
            </a:r>
            <a:r>
              <a:rPr lang="es-MX" sz="4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el </a:t>
            </a:r>
            <a:r>
              <a:rPr lang="es-MX" sz="48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Aula</a:t>
            </a:r>
            <a:endParaRPr lang="es-MX" sz="4800" b="1" u="sng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/>
              <a:t>Reflexión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62000" y="2362200"/>
            <a:ext cx="7662864" cy="1600201"/>
          </a:xfrm>
        </p:spPr>
        <p:txBody>
          <a:bodyPr>
            <a:normAutofit fontScale="92500" lnSpcReduction="20000"/>
          </a:bodyPr>
          <a:lstStyle/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¿Cómo se relaciona la declaración de principios con los atributos del perfil?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conteni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270361"/>
              </p:ext>
            </p:extLst>
          </p:nvPr>
        </p:nvGraphicFramePr>
        <p:xfrm>
          <a:off x="712469" y="731520"/>
          <a:ext cx="7527391" cy="5092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159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3_Colour_IB_Tri_Hoz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28600"/>
            <a:ext cx="19113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ángulo 2"/>
          <p:cNvSpPr/>
          <p:nvPr/>
        </p:nvSpPr>
        <p:spPr>
          <a:xfrm>
            <a:off x="838200" y="1219200"/>
            <a:ext cx="7162800" cy="5816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/>
              <a:t>¿Cuáles son las </a:t>
            </a:r>
            <a:r>
              <a:rPr lang="es-ES_tradnl" sz="2000" dirty="0" smtClean="0"/>
              <a:t>habilidades que trabajamos en el colegio ?</a:t>
            </a:r>
            <a:endParaRPr lang="es-ES_tradnl" sz="2000" dirty="0"/>
          </a:p>
          <a:p>
            <a:r>
              <a:rPr lang="es-ES_tradnl" sz="2000" dirty="0"/>
              <a:t>1. Habilidades de pensamiento</a:t>
            </a:r>
          </a:p>
          <a:p>
            <a:r>
              <a:rPr lang="es-ES_tradnl" sz="2000" dirty="0"/>
              <a:t>2. Habilidades de comunicación</a:t>
            </a:r>
          </a:p>
          <a:p>
            <a:r>
              <a:rPr lang="es-ES_tradnl" sz="2000" dirty="0"/>
              <a:t>3. Habilidades sociales</a:t>
            </a:r>
          </a:p>
          <a:p>
            <a:r>
              <a:rPr lang="es-ES_tradnl" sz="2000" dirty="0"/>
              <a:t>4. Habilidades de autogestión</a:t>
            </a:r>
          </a:p>
          <a:p>
            <a:r>
              <a:rPr lang="es-ES_tradnl" sz="2000" dirty="0"/>
              <a:t>5. Habilidades de </a:t>
            </a:r>
            <a:r>
              <a:rPr lang="es-ES_tradnl" sz="2000" dirty="0" smtClean="0"/>
              <a:t>investigación</a:t>
            </a:r>
          </a:p>
          <a:p>
            <a:endParaRPr lang="es-ES_tradnl" sz="2000" dirty="0"/>
          </a:p>
          <a:p>
            <a:r>
              <a:rPr lang="es-ES_tradnl" sz="2000" dirty="0"/>
              <a:t>Las habilidades </a:t>
            </a:r>
            <a:r>
              <a:rPr lang="es-ES_tradnl" sz="2000" dirty="0" smtClean="0"/>
              <a:t>están...</a:t>
            </a:r>
            <a:endParaRPr lang="es-ES_tradnl" sz="2000" dirty="0"/>
          </a:p>
          <a:p>
            <a:r>
              <a:rPr lang="es-ES_tradnl" sz="2000" dirty="0"/>
              <a:t>1. Basadas en la indagación</a:t>
            </a:r>
          </a:p>
          <a:p>
            <a:r>
              <a:rPr lang="es-ES_tradnl" sz="2000" dirty="0"/>
              <a:t>2. Centradas en la comprensión conceptual</a:t>
            </a:r>
          </a:p>
          <a:p>
            <a:r>
              <a:rPr lang="es-ES_tradnl" sz="2000" dirty="0"/>
              <a:t>3. Desarrolladas en contextos locales </a:t>
            </a:r>
            <a:r>
              <a:rPr lang="es-ES_tradnl" sz="2000" dirty="0" smtClean="0"/>
              <a:t>y globales</a:t>
            </a:r>
            <a:endParaRPr lang="es-ES_tradnl" sz="2000" dirty="0"/>
          </a:p>
          <a:p>
            <a:r>
              <a:rPr lang="es-ES_tradnl" sz="2000" dirty="0"/>
              <a:t>4. </a:t>
            </a:r>
            <a:r>
              <a:rPr lang="es-ES_tradnl" sz="2000" dirty="0" smtClean="0"/>
              <a:t>Centradas </a:t>
            </a:r>
            <a:r>
              <a:rPr lang="es-ES_tradnl" sz="2000" dirty="0"/>
              <a:t>en el trabajo en equipo </a:t>
            </a:r>
            <a:r>
              <a:rPr lang="es-ES_tradnl" sz="2000" dirty="0" smtClean="0"/>
              <a:t>y la </a:t>
            </a:r>
            <a:r>
              <a:rPr lang="es-ES_tradnl" sz="2000" dirty="0"/>
              <a:t>colaboración eficaces</a:t>
            </a:r>
          </a:p>
          <a:p>
            <a:r>
              <a:rPr lang="es-ES_tradnl" sz="2000" dirty="0"/>
              <a:t>5. Diferenciadas para </a:t>
            </a:r>
            <a:r>
              <a:rPr lang="es-ES_tradnl" sz="2000" dirty="0" smtClean="0"/>
              <a:t>satisfacer las </a:t>
            </a:r>
            <a:r>
              <a:rPr lang="es-ES_tradnl" sz="2000" dirty="0"/>
              <a:t>necesidades de todos </a:t>
            </a:r>
            <a:r>
              <a:rPr lang="es-ES_tradnl" sz="2000" dirty="0" smtClean="0"/>
              <a:t>los alumnos</a:t>
            </a:r>
            <a:endParaRPr lang="es-ES_tradnl" sz="2000" dirty="0"/>
          </a:p>
          <a:p>
            <a:r>
              <a:rPr lang="es-ES_tradnl" sz="2000" dirty="0"/>
              <a:t>6. Guiadas por evaluaciones </a:t>
            </a:r>
            <a:r>
              <a:rPr lang="es-ES_tradnl" sz="2000" dirty="0" smtClean="0"/>
              <a:t>formativas y sumativas. </a:t>
            </a:r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81000" y="1752600"/>
            <a:ext cx="3429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800" b="1" dirty="0" smtClean="0">
                <a:latin typeface="Tw Cen MT Condensed" pitchFamily="34" charset="0"/>
              </a:rPr>
              <a:t>Tipos de evaluaciones</a:t>
            </a:r>
          </a:p>
          <a:p>
            <a:pPr>
              <a:spcBef>
                <a:spcPct val="50000"/>
              </a:spcBef>
            </a:pPr>
            <a:r>
              <a:rPr lang="es-MX" b="1" dirty="0" smtClean="0">
                <a:latin typeface="Tw Cen MT Condensed" pitchFamily="34" charset="0"/>
              </a:rPr>
              <a:t>Exámenes tradicionales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b="1" dirty="0" smtClean="0">
                <a:latin typeface="Tw Cen MT Condensed" pitchFamily="34" charset="0"/>
              </a:rPr>
              <a:t>Papel / lápiz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MX" b="1" dirty="0" smtClean="0">
                <a:latin typeface="Tw Cen MT Condensed" pitchFamily="34" charset="0"/>
              </a:rPr>
              <a:t>Opción múltiple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MX" b="1" dirty="0" smtClean="0">
                <a:latin typeface="Tw Cen MT Condensed" pitchFamily="34" charset="0"/>
              </a:rPr>
              <a:t>Respuestas abiertas</a:t>
            </a:r>
          </a:p>
          <a:p>
            <a:pPr lvl="1">
              <a:spcBef>
                <a:spcPct val="50000"/>
              </a:spcBef>
            </a:pPr>
            <a:r>
              <a:rPr lang="es-MX" b="1" dirty="0" smtClean="0">
                <a:latin typeface="Tw Cen MT Condensed" pitchFamily="34" charset="0"/>
              </a:rPr>
              <a:t>Tareas de desempeño y proyectos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MX" b="1" dirty="0" smtClean="0">
                <a:latin typeface="Tw Cen MT Condensed" pitchFamily="34" charset="0"/>
              </a:rPr>
              <a:t>Abiertas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MX" b="1" dirty="0" smtClean="0">
                <a:latin typeface="Tw Cen MT Condensed" pitchFamily="34" charset="0"/>
              </a:rPr>
              <a:t>Complejas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MX" b="1" dirty="0" smtClean="0">
                <a:latin typeface="Tw Cen MT Condensed" pitchFamily="34" charset="0"/>
              </a:rPr>
              <a:t>Auténticas</a:t>
            </a:r>
            <a:endParaRPr lang="es-ES" b="1" dirty="0">
              <a:latin typeface="Tw Cen MT Condensed" pitchFamily="34" charset="0"/>
            </a:endParaRPr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4343400" y="1295400"/>
            <a:ext cx="4114800" cy="5105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5334000" y="1752600"/>
            <a:ext cx="2286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 dirty="0">
                <a:solidFill>
                  <a:schemeClr val="bg1"/>
                </a:solidFill>
                <a:latin typeface="Tw Cen MT Condensed" pitchFamily="34" charset="0"/>
              </a:rPr>
              <a:t>Conocimiento que vale la pena conocer.</a:t>
            </a:r>
            <a:endParaRPr lang="es-ES" b="1" dirty="0">
              <a:solidFill>
                <a:schemeClr val="bg1"/>
              </a:solidFill>
              <a:latin typeface="Tw Cen MT Condensed" pitchFamily="34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648200" y="2895600"/>
            <a:ext cx="3429000" cy="32766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486400" y="3048000"/>
            <a:ext cx="17303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  <a:latin typeface="Tw Cen MT Condensed" pitchFamily="34" charset="0"/>
              </a:rPr>
              <a:t>Conocimientos</a:t>
            </a:r>
          </a:p>
          <a:p>
            <a:pPr algn="ctr"/>
            <a:r>
              <a:rPr lang="es-MX" b="1" dirty="0">
                <a:solidFill>
                  <a:schemeClr val="bg1"/>
                </a:solidFill>
                <a:latin typeface="Tw Cen MT Condensed" pitchFamily="34" charset="0"/>
              </a:rPr>
              <a:t> y habilidades </a:t>
            </a:r>
          </a:p>
          <a:p>
            <a:pPr algn="ctr"/>
            <a:r>
              <a:rPr lang="es-MX" b="1" dirty="0">
                <a:solidFill>
                  <a:schemeClr val="bg1"/>
                </a:solidFill>
                <a:latin typeface="Tw Cen MT Condensed" pitchFamily="34" charset="0"/>
              </a:rPr>
              <a:t>importantes</a:t>
            </a:r>
            <a:endParaRPr lang="es-ES" b="1" dirty="0">
              <a:solidFill>
                <a:schemeClr val="bg1"/>
              </a:solidFill>
              <a:latin typeface="Tw Cen MT Condensed" pitchFamily="34" charset="0"/>
            </a:endParaRP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4953000" y="4343400"/>
            <a:ext cx="2819400" cy="1676400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b="1">
                <a:solidFill>
                  <a:schemeClr val="bg1"/>
                </a:solidFill>
                <a:latin typeface="Tw Cen MT Condensed" pitchFamily="34" charset="0"/>
              </a:rPr>
              <a:t>Aprendizaje </a:t>
            </a:r>
          </a:p>
          <a:p>
            <a:pPr algn="ctr"/>
            <a:r>
              <a:rPr lang="es-MX" b="1">
                <a:solidFill>
                  <a:schemeClr val="bg1"/>
                </a:solidFill>
                <a:latin typeface="Tw Cen MT Condensed" pitchFamily="34" charset="0"/>
              </a:rPr>
              <a:t>perdurable</a:t>
            </a:r>
            <a:endParaRPr lang="es-ES" b="1">
              <a:solidFill>
                <a:schemeClr val="bg1"/>
              </a:solidFill>
              <a:latin typeface="Tw Cen MT Condensed" pitchFamily="34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3429000" y="2209800"/>
            <a:ext cx="19050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429000" y="2895600"/>
            <a:ext cx="1828800" cy="685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3810000" y="3581400"/>
            <a:ext cx="1447800" cy="1066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810000" y="4648200"/>
            <a:ext cx="1447800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13</a:t>
            </a:fld>
            <a:endParaRPr lang="es-ES"/>
          </a:p>
        </p:txBody>
      </p:sp>
      <p:pic>
        <p:nvPicPr>
          <p:cNvPr id="14" name="Picture 8" descr="3_Colour_IB_Tri_Hoz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28600"/>
            <a:ext cx="19113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Herramientas &amp; Estrategias de Evaluación</a:t>
            </a:r>
            <a:endParaRPr lang="es-CO" dirty="0"/>
          </a:p>
        </p:txBody>
      </p:sp>
      <p:pic>
        <p:nvPicPr>
          <p:cNvPr id="4" name="Picture 4" descr="4"/>
          <p:cNvPicPr preferRelativeResize="0">
            <a:picLocks noGrp="1" noChangeArrowheads="1"/>
          </p:cNvPicPr>
          <p:nvPr>
            <p:ph idx="1"/>
          </p:nvPr>
        </p:nvPicPr>
        <p:blipFill>
          <a:blip r:embed="rId3" cstate="print"/>
          <a:srcRect t="21660" b="21660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14</a:t>
            </a:fld>
            <a:endParaRPr lang="es-ES"/>
          </a:p>
        </p:txBody>
      </p:sp>
      <p:pic>
        <p:nvPicPr>
          <p:cNvPr id="6" name="Picture 8" descr="3_Colour_IB_Tri_Hoz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228600"/>
            <a:ext cx="19113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9775" y="3124200"/>
            <a:ext cx="7662864" cy="29130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6000" dirty="0" smtClean="0"/>
              <a:t>GRACIAS!!!</a:t>
            </a:r>
            <a:endParaRPr lang="es-ES_tradnl" sz="6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60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1524000"/>
            <a:ext cx="9144000" cy="5334000"/>
          </a:xfrm>
          <a:prstGeom prst="rect">
            <a:avLst/>
          </a:prstGeom>
          <a:solidFill>
            <a:srgbClr val="00B5C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MX" sz="1800" b="0">
              <a:latin typeface="Arial" charset="0"/>
            </a:endParaRPr>
          </a:p>
        </p:txBody>
      </p:sp>
      <p:pic>
        <p:nvPicPr>
          <p:cNvPr id="61445" name="Picture 15" descr="BIENVENID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600200"/>
            <a:ext cx="50768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6" name="Picture 21" descr="jjklj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46482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OBJETIVOS</a:t>
            </a:r>
            <a:endParaRPr lang="es-CO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Sensibilizar a los padres frente a las exigencias académicas y personales a las cuales se enfrentan nuestros estudiantes.</a:t>
            </a:r>
          </a:p>
          <a:p>
            <a:r>
              <a:rPr lang="es-CO" dirty="0" smtClean="0"/>
              <a:t>Socializar con los padres las intenciones pedagógicas </a:t>
            </a:r>
            <a:r>
              <a:rPr lang="es-CO" smtClean="0"/>
              <a:t>del colegio </a:t>
            </a:r>
            <a:r>
              <a:rPr lang="es-CO" dirty="0" smtClean="0"/>
              <a:t>hacia el grado.</a:t>
            </a:r>
          </a:p>
          <a:p>
            <a:r>
              <a:rPr lang="es-CO" dirty="0" smtClean="0"/>
              <a:t>Concientizar acerca de los hábitos y actitudes que se deben desarrollar desde casa para lograr un trabajo conjunto y hacia la misma dirección. </a:t>
            </a:r>
            <a:endParaRPr lang="es-CO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02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371600" y="2286000"/>
            <a:ext cx="6477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dirty="0" smtClean="0"/>
              <a:t>Taller profesores Lengua Castellana:</a:t>
            </a:r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smtClean="0"/>
              <a:t>¿Cómo se sintieron?</a:t>
            </a:r>
          </a:p>
          <a:p>
            <a:pPr algn="ctr"/>
            <a:r>
              <a:rPr lang="es-ES_tradnl" sz="2800" dirty="0" smtClean="0"/>
              <a:t>¿Qué les pareció esa forma de trabajar con sus hijos?</a:t>
            </a:r>
          </a:p>
          <a:p>
            <a:pPr algn="ctr"/>
            <a:r>
              <a:rPr lang="es-ES_tradnl" sz="2800" dirty="0" smtClean="0"/>
              <a:t>¿cómo podrían ustedes ayudarlos a llegar a ese nivel?</a:t>
            </a:r>
          </a:p>
          <a:p>
            <a:pPr algn="ctr"/>
            <a:endParaRPr lang="es-ES_tradnl" sz="6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62000" y="1295400"/>
            <a:ext cx="7467600" cy="48737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solidFill>
                  <a:schemeClr val="bg1"/>
                </a:solidFill>
              </a:rPr>
              <a:t>CARACTERISTICAS DE LAS CLASES QUE SE OFRECEN EN GRADO 6º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  <a:p>
            <a:r>
              <a:rPr lang="es-ES_tradnl" b="1" u="sng" dirty="0" smtClean="0">
                <a:solidFill>
                  <a:schemeClr val="tx1"/>
                </a:solidFill>
              </a:rPr>
              <a:t>Se </a:t>
            </a:r>
            <a:r>
              <a:rPr lang="es-ES_tradnl" b="1" u="sng" dirty="0">
                <a:solidFill>
                  <a:schemeClr val="tx1"/>
                </a:solidFill>
              </a:rPr>
              <a:t>centra en los alumnos</a:t>
            </a:r>
            <a:r>
              <a:rPr lang="es-ES_tradnl" b="1" u="sng" dirty="0" smtClean="0">
                <a:solidFill>
                  <a:schemeClr val="tx1"/>
                </a:solidFill>
              </a:rPr>
              <a:t>: </a:t>
            </a:r>
            <a:r>
              <a:rPr lang="es-ES_tradnl" dirty="0">
                <a:solidFill>
                  <a:schemeClr val="tx1"/>
                </a:solidFill>
              </a:rPr>
              <a:t>promueven las relaciones sanas, la responsabilidad ética y la superación personal.</a:t>
            </a:r>
          </a:p>
          <a:p>
            <a:r>
              <a:rPr lang="es-ES_tradnl" b="1" u="sng" dirty="0" smtClean="0">
                <a:solidFill>
                  <a:schemeClr val="tx1"/>
                </a:solidFill>
              </a:rPr>
              <a:t>Desarrolla Habilidades  </a:t>
            </a:r>
            <a:r>
              <a:rPr lang="es-ES_tradnl" b="1" u="sng" dirty="0">
                <a:solidFill>
                  <a:schemeClr val="tx1"/>
                </a:solidFill>
              </a:rPr>
              <a:t>y aprendizaje eficaces: </a:t>
            </a:r>
            <a:r>
              <a:rPr lang="es-ES_tradnl" dirty="0" smtClean="0">
                <a:solidFill>
                  <a:schemeClr val="tx1"/>
                </a:solidFill>
              </a:rPr>
              <a:t>ayudan </a:t>
            </a:r>
            <a:r>
              <a:rPr lang="es-ES_tradnl" dirty="0">
                <a:solidFill>
                  <a:schemeClr val="tx1"/>
                </a:solidFill>
              </a:rPr>
              <a:t>a los alumnos a desarrollar las actitudes y habilidades necesarias para el éxito académico y personal.</a:t>
            </a:r>
          </a:p>
          <a:p>
            <a:r>
              <a:rPr lang="es-ES_tradnl" dirty="0" smtClean="0">
                <a:solidFill>
                  <a:schemeClr val="tx1"/>
                </a:solidFill>
              </a:rPr>
              <a:t>Tiene </a:t>
            </a:r>
            <a:r>
              <a:rPr lang="es-ES_tradnl" dirty="0">
                <a:solidFill>
                  <a:schemeClr val="tx1"/>
                </a:solidFill>
              </a:rPr>
              <a:t>lugar dentro de </a:t>
            </a:r>
            <a:r>
              <a:rPr lang="es-ES_tradnl" b="1" dirty="0">
                <a:solidFill>
                  <a:schemeClr val="tx1"/>
                </a:solidFill>
              </a:rPr>
              <a:t>contextos globales</a:t>
            </a:r>
            <a:r>
              <a:rPr lang="es-ES_tradnl" dirty="0">
                <a:solidFill>
                  <a:schemeClr val="tx1"/>
                </a:solidFill>
              </a:rPr>
              <a:t>: </a:t>
            </a:r>
            <a:r>
              <a:rPr lang="es-ES_tradnl" dirty="0" smtClean="0">
                <a:solidFill>
                  <a:schemeClr val="tx1"/>
                </a:solidFill>
              </a:rPr>
              <a:t>profundizamos </a:t>
            </a:r>
            <a:r>
              <a:rPr lang="es-ES_tradnl" dirty="0">
                <a:solidFill>
                  <a:schemeClr val="tx1"/>
                </a:solidFill>
              </a:rPr>
              <a:t>la comprensión de las lenguas y las culturas, y exploran ideas y cuestiones con pertinencia global.</a:t>
            </a:r>
          </a:p>
          <a:p>
            <a:r>
              <a:rPr lang="es-ES_tradnl" dirty="0" smtClean="0">
                <a:solidFill>
                  <a:schemeClr val="tx1"/>
                </a:solidFill>
              </a:rPr>
              <a:t>Exploran</a:t>
            </a:r>
            <a:r>
              <a:rPr lang="es-ES_tradnl" b="1" dirty="0" smtClean="0">
                <a:solidFill>
                  <a:schemeClr val="tx1"/>
                </a:solidFill>
              </a:rPr>
              <a:t> </a:t>
            </a:r>
            <a:r>
              <a:rPr lang="es-ES_tradnl" b="1" dirty="0">
                <a:solidFill>
                  <a:schemeClr val="tx1"/>
                </a:solidFill>
              </a:rPr>
              <a:t>contenidos significativos</a:t>
            </a:r>
            <a:r>
              <a:rPr lang="es-ES_tradnl" dirty="0" smtClean="0">
                <a:solidFill>
                  <a:schemeClr val="tx1"/>
                </a:solidFill>
              </a:rPr>
              <a:t>: un </a:t>
            </a:r>
            <a:r>
              <a:rPr lang="es-ES_tradnl" dirty="0">
                <a:solidFill>
                  <a:schemeClr val="tx1"/>
                </a:solidFill>
              </a:rPr>
              <a:t>currículo amplio y equilibrado, conceptual y cohesivo.</a:t>
            </a:r>
            <a:endParaRPr lang="es-MX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3733800" y="381000"/>
            <a:ext cx="1939457" cy="1106528"/>
            <a:chOff x="2704016" y="15469"/>
            <a:chExt cx="1939457" cy="1106528"/>
          </a:xfrm>
        </p:grpSpPr>
        <p:sp>
          <p:nvSpPr>
            <p:cNvPr id="6" name="5 Elipse"/>
            <p:cNvSpPr/>
            <p:nvPr/>
          </p:nvSpPr>
          <p:spPr>
            <a:xfrm>
              <a:off x="2704016" y="15469"/>
              <a:ext cx="1939457" cy="11065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>
              <a:off x="2988043" y="177516"/>
              <a:ext cx="1371403" cy="78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1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EQUILIBRADOS</a:t>
              </a:r>
              <a:endParaRPr kumimoji="0" lang="es-ES" sz="11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6324600" y="685800"/>
            <a:ext cx="1106528" cy="1106528"/>
            <a:chOff x="5046086" y="251132"/>
            <a:chExt cx="1106528" cy="1106528"/>
          </a:xfrm>
        </p:grpSpPr>
        <p:sp>
          <p:nvSpPr>
            <p:cNvPr id="9" name="8 Elipse"/>
            <p:cNvSpPr/>
            <p:nvPr/>
          </p:nvSpPr>
          <p:spPr>
            <a:xfrm>
              <a:off x="5046086" y="251132"/>
              <a:ext cx="1106528" cy="11065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>
              <a:off x="5208133" y="413179"/>
              <a:ext cx="782434" cy="78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1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Audaces</a:t>
              </a:r>
              <a:endParaRPr kumimoji="0" lang="es-ES" sz="11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6786578" y="1928802"/>
            <a:ext cx="1858813" cy="1106528"/>
            <a:chOff x="5273410" y="1635784"/>
            <a:chExt cx="1858813" cy="1106528"/>
          </a:xfrm>
        </p:grpSpPr>
        <p:sp>
          <p:nvSpPr>
            <p:cNvPr id="12" name="11 Elipse"/>
            <p:cNvSpPr/>
            <p:nvPr/>
          </p:nvSpPr>
          <p:spPr>
            <a:xfrm>
              <a:off x="5273410" y="1635784"/>
              <a:ext cx="1858813" cy="11065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Elipse 4"/>
            <p:cNvSpPr/>
            <p:nvPr/>
          </p:nvSpPr>
          <p:spPr>
            <a:xfrm>
              <a:off x="5545627" y="1797831"/>
              <a:ext cx="1314379" cy="78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b="1" kern="1200" dirty="0" smtClean="0">
                  <a:solidFill>
                    <a:schemeClr val="tx1"/>
                  </a:solidFill>
                </a:rPr>
                <a:t>PENSADORES</a:t>
              </a:r>
              <a:endParaRPr lang="es-MX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6715140" y="3286124"/>
            <a:ext cx="1422752" cy="1106528"/>
            <a:chOff x="5491440" y="3075873"/>
            <a:chExt cx="1422752" cy="1106528"/>
          </a:xfrm>
        </p:grpSpPr>
        <p:sp>
          <p:nvSpPr>
            <p:cNvPr id="15" name="14 Elipse"/>
            <p:cNvSpPr/>
            <p:nvPr/>
          </p:nvSpPr>
          <p:spPr>
            <a:xfrm>
              <a:off x="5491440" y="3075873"/>
              <a:ext cx="1422752" cy="11065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Elipse 4"/>
            <p:cNvSpPr/>
            <p:nvPr/>
          </p:nvSpPr>
          <p:spPr>
            <a:xfrm>
              <a:off x="5699797" y="3237920"/>
              <a:ext cx="1006038" cy="78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0" lang="es-ES" sz="1100" b="1" i="1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REFLEXIVOS</a:t>
              </a:r>
              <a:endParaRPr lang="es-MX" sz="1100" b="1" kern="1200" dirty="0"/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6248400" y="4724400"/>
            <a:ext cx="1106528" cy="1106528"/>
            <a:chOff x="4803089" y="4240930"/>
            <a:chExt cx="1106528" cy="1106528"/>
          </a:xfrm>
        </p:grpSpPr>
        <p:sp>
          <p:nvSpPr>
            <p:cNvPr id="18" name="17 Elipse"/>
            <p:cNvSpPr/>
            <p:nvPr/>
          </p:nvSpPr>
          <p:spPr>
            <a:xfrm>
              <a:off x="4803089" y="4240930"/>
              <a:ext cx="1106528" cy="11065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Elipse 4"/>
            <p:cNvSpPr/>
            <p:nvPr/>
          </p:nvSpPr>
          <p:spPr>
            <a:xfrm>
              <a:off x="4965136" y="4402977"/>
              <a:ext cx="782434" cy="78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1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Solidarios</a:t>
              </a:r>
              <a:r>
                <a:rPr kumimoji="0" lang="es-ES" sz="11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: </a:t>
              </a:r>
              <a:endParaRPr kumimoji="0" lang="es-ES" sz="11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</p:grpSp>
      <p:grpSp>
        <p:nvGrpSpPr>
          <p:cNvPr id="20" name="19 Grupo"/>
          <p:cNvGrpSpPr/>
          <p:nvPr/>
        </p:nvGrpSpPr>
        <p:grpSpPr>
          <a:xfrm>
            <a:off x="4267200" y="5105400"/>
            <a:ext cx="1557472" cy="1106528"/>
            <a:chOff x="3208010" y="4685942"/>
            <a:chExt cx="1557472" cy="1106528"/>
          </a:xfrm>
        </p:grpSpPr>
        <p:sp>
          <p:nvSpPr>
            <p:cNvPr id="21" name="20 Elipse"/>
            <p:cNvSpPr/>
            <p:nvPr/>
          </p:nvSpPr>
          <p:spPr>
            <a:xfrm>
              <a:off x="3208010" y="4685942"/>
              <a:ext cx="1557472" cy="11065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Elipse 4"/>
            <p:cNvSpPr/>
            <p:nvPr/>
          </p:nvSpPr>
          <p:spPr>
            <a:xfrm>
              <a:off x="3436097" y="4847989"/>
              <a:ext cx="1101298" cy="78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1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DE MENTALIDAD ABIERTA</a:t>
              </a:r>
              <a:endParaRPr kumimoji="0" lang="es-ES" sz="11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2438400" y="4953000"/>
            <a:ext cx="1106528" cy="1106528"/>
            <a:chOff x="2063876" y="4240930"/>
            <a:chExt cx="1106528" cy="1106528"/>
          </a:xfrm>
        </p:grpSpPr>
        <p:sp>
          <p:nvSpPr>
            <p:cNvPr id="24" name="23 Elipse"/>
            <p:cNvSpPr/>
            <p:nvPr/>
          </p:nvSpPr>
          <p:spPr>
            <a:xfrm>
              <a:off x="2063876" y="4240930"/>
              <a:ext cx="1106528" cy="11065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Elipse 4"/>
            <p:cNvSpPr/>
            <p:nvPr/>
          </p:nvSpPr>
          <p:spPr>
            <a:xfrm>
              <a:off x="2225923" y="4402977"/>
              <a:ext cx="782434" cy="78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1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ÍNTEGROS</a:t>
              </a:r>
              <a:endParaRPr kumimoji="0" lang="es-ES" sz="11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571472" y="4000504"/>
            <a:ext cx="1972077" cy="1106528"/>
            <a:chOff x="233974" y="2985356"/>
            <a:chExt cx="1972077" cy="1106528"/>
          </a:xfrm>
        </p:grpSpPr>
        <p:sp>
          <p:nvSpPr>
            <p:cNvPr id="27" name="26 Elipse"/>
            <p:cNvSpPr/>
            <p:nvPr/>
          </p:nvSpPr>
          <p:spPr>
            <a:xfrm>
              <a:off x="233974" y="2985356"/>
              <a:ext cx="1972077" cy="11065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Elipse 4"/>
            <p:cNvSpPr/>
            <p:nvPr/>
          </p:nvSpPr>
          <p:spPr>
            <a:xfrm>
              <a:off x="522778" y="3147403"/>
              <a:ext cx="1394469" cy="78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1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BUENOS COMUNICADORES</a:t>
              </a:r>
              <a:endParaRPr kumimoji="0" lang="es-ES" sz="11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714348" y="2214554"/>
            <a:ext cx="1693044" cy="1106528"/>
            <a:chOff x="924155" y="1635784"/>
            <a:chExt cx="1693044" cy="1106528"/>
          </a:xfrm>
        </p:grpSpPr>
        <p:sp>
          <p:nvSpPr>
            <p:cNvPr id="30" name="29 Elipse"/>
            <p:cNvSpPr/>
            <p:nvPr/>
          </p:nvSpPr>
          <p:spPr>
            <a:xfrm>
              <a:off x="924155" y="1635784"/>
              <a:ext cx="1693044" cy="11065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Elipse 4"/>
            <p:cNvSpPr/>
            <p:nvPr/>
          </p:nvSpPr>
          <p:spPr>
            <a:xfrm>
              <a:off x="1172096" y="1797831"/>
              <a:ext cx="1197162" cy="78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1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INFORMADOS E INSTRUIDOS</a:t>
              </a:r>
              <a:endParaRPr kumimoji="0" lang="es-ES" sz="11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</p:grpSp>
      <p:grpSp>
        <p:nvGrpSpPr>
          <p:cNvPr id="32" name="31 Grupo"/>
          <p:cNvGrpSpPr/>
          <p:nvPr/>
        </p:nvGrpSpPr>
        <p:grpSpPr>
          <a:xfrm>
            <a:off x="1447800" y="533400"/>
            <a:ext cx="1620987" cy="1106528"/>
            <a:chOff x="391053" y="71436"/>
            <a:chExt cx="1620987" cy="1106528"/>
          </a:xfrm>
        </p:grpSpPr>
        <p:sp>
          <p:nvSpPr>
            <p:cNvPr id="33" name="32 Elipse"/>
            <p:cNvSpPr/>
            <p:nvPr/>
          </p:nvSpPr>
          <p:spPr>
            <a:xfrm>
              <a:off x="391053" y="71436"/>
              <a:ext cx="1620987" cy="110652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Elipse 4"/>
            <p:cNvSpPr/>
            <p:nvPr/>
          </p:nvSpPr>
          <p:spPr>
            <a:xfrm>
              <a:off x="628441" y="233483"/>
              <a:ext cx="1146211" cy="78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1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INDAGADORES</a:t>
              </a:r>
              <a:r>
                <a:rPr kumimoji="0" lang="es-ES" sz="11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:</a:t>
              </a:r>
              <a:endParaRPr kumimoji="0" lang="es-ES" sz="11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</p:grpSp>
      <p:sp>
        <p:nvSpPr>
          <p:cNvPr id="35" name="3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6</a:t>
            </a:fld>
            <a:endParaRPr lang="es-ES"/>
          </a:p>
        </p:txBody>
      </p:sp>
      <p:pic>
        <p:nvPicPr>
          <p:cNvPr id="38" name="Imagen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828800"/>
            <a:ext cx="3797732" cy="290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¿Por qué se necesita desarrollar estos atributos en un alumno?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¿Qué nos da el perfíl?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3048000" y="1371600"/>
            <a:ext cx="4648200" cy="685799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sz="14400" b="1" dirty="0" smtClean="0"/>
              <a:t> </a:t>
            </a:r>
            <a:r>
              <a:rPr lang="en-US" sz="14400" b="1" dirty="0" smtClean="0">
                <a:solidFill>
                  <a:schemeClr val="bg1"/>
                </a:solidFill>
              </a:rPr>
              <a:t>YO ME </a:t>
            </a:r>
            <a:r>
              <a:rPr lang="en-US" sz="14400" b="1" dirty="0" smtClean="0"/>
              <a:t>PREGUNTO</a:t>
            </a:r>
          </a:p>
          <a:p>
            <a:endParaRPr lang="en-US" sz="14400" dirty="0" smtClean="0"/>
          </a:p>
          <a:p>
            <a:pPr algn="ctr">
              <a:buNone/>
            </a:pPr>
            <a:r>
              <a:rPr lang="en-US" sz="14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endParaRPr lang="en-US" sz="5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F5DA-4CAE-4781-9174-B79284C3FB98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21506" name="Picture 2" descr="http://t1.gstatic.com/images?q=tbn:_AxNVQM6NDOHUM:http://es.dreamstime.com/pared-de-ladrillos-rojos-ii-thumb2393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2209800"/>
            <a:ext cx="6019800" cy="32766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4191000" y="5867400"/>
            <a:ext cx="3520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b="1" dirty="0" smtClean="0"/>
              <a:t>WONDER WALL</a:t>
            </a:r>
            <a:endParaRPr lang="es-MX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1119" y="991330"/>
            <a:ext cx="8007534" cy="5390365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es-ES_tradnl" b="1" dirty="0" smtClean="0">
                <a:solidFill>
                  <a:srgbClr val="FFFFFF"/>
                </a:solidFill>
              </a:rPr>
              <a:t>DECLARACIÓN DE PRINCIPIOS</a:t>
            </a:r>
          </a:p>
          <a:p>
            <a:pPr marL="45720" indent="0" algn="ctr">
              <a:buNone/>
            </a:pPr>
            <a:endParaRPr lang="es-ES_tradnl" dirty="0">
              <a:latin typeface="Apple Casual"/>
              <a:cs typeface="Apple Casual"/>
            </a:endParaRPr>
          </a:p>
          <a:p>
            <a:r>
              <a:rPr lang="es-ES_tradnl" b="1" dirty="0">
                <a:solidFill>
                  <a:srgbClr val="FF0000"/>
                </a:solidFill>
                <a:latin typeface="Apple Casual"/>
                <a:cs typeface="Apple Casual"/>
              </a:rPr>
              <a:t>El Bachillerato Internacional tiene como meta formar jóvenes solidarios, informados y ávidos de conocimiento, capaces de contribuir a crear un mundo mejor y más pacífico, en el marco del entendimiento mutuo y el respeto intercultural.</a:t>
            </a:r>
            <a:endParaRPr lang="es-ES_tradnl" dirty="0">
              <a:solidFill>
                <a:srgbClr val="FF0000"/>
              </a:solidFill>
              <a:latin typeface="Apple Casual"/>
              <a:cs typeface="Apple Casual"/>
            </a:endParaRPr>
          </a:p>
          <a:p>
            <a:r>
              <a:rPr lang="es-ES_tradnl" b="1" dirty="0">
                <a:solidFill>
                  <a:schemeClr val="accent1">
                    <a:lumMod val="50000"/>
                  </a:schemeClr>
                </a:solidFill>
                <a:latin typeface="Apple Casual"/>
                <a:cs typeface="Apple Casual"/>
              </a:rPr>
              <a:t>En pos de este objetivo, la organización colabora con establecimientos escolares, gobiernos y organizaciones internacionales para crear y desarrollar programas de educación internacional exigentes y métodos de evaluación rigurosos.</a:t>
            </a:r>
            <a:endParaRPr lang="es-ES_tradnl" dirty="0">
              <a:solidFill>
                <a:schemeClr val="accent1">
                  <a:lumMod val="50000"/>
                </a:schemeClr>
              </a:solidFill>
              <a:latin typeface="Apple Casual"/>
              <a:cs typeface="Apple Casual"/>
            </a:endParaRPr>
          </a:p>
          <a:p>
            <a:r>
              <a:rPr lang="es-ES_tradnl" b="1" dirty="0">
                <a:solidFill>
                  <a:schemeClr val="accent3">
                    <a:lumMod val="50000"/>
                  </a:schemeClr>
                </a:solidFill>
                <a:latin typeface="Apple Casual"/>
                <a:cs typeface="Apple Casual"/>
              </a:rPr>
              <a:t>Estos programas alientan a estudiantes del mundo entero a adoptar una actitud activa de aprendizaje durante toda su vida, a ser compasivos y a entender que otras personas, con sus diferencias, también pueden estar en lo cierto.</a:t>
            </a:r>
            <a:endParaRPr lang="es-ES_tradnl" dirty="0" smtClean="0">
              <a:solidFill>
                <a:schemeClr val="accent3">
                  <a:lumMod val="50000"/>
                </a:schemeClr>
              </a:solidFill>
              <a:latin typeface="Apple Casual"/>
              <a:cs typeface="Apple Casual"/>
            </a:endParaRPr>
          </a:p>
        </p:txBody>
      </p:sp>
    </p:spTree>
    <p:extLst>
      <p:ext uri="{BB962C8B-B14F-4D97-AF65-F5344CB8AC3E}">
        <p14:creationId xmlns:p14="http://schemas.microsoft.com/office/powerpoint/2010/main" val="83186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énesis">
  <a:themeElements>
    <a:clrScheme name="Gé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é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é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Génesis.thmx</Template>
  <TotalTime>2063</TotalTime>
  <Words>523</Words>
  <Application>Microsoft Office PowerPoint</Application>
  <PresentationFormat>Presentación en pantalla (4:3)</PresentationFormat>
  <Paragraphs>95</Paragraphs>
  <Slides>15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Apple Casual</vt:lpstr>
      <vt:lpstr>Arial</vt:lpstr>
      <vt:lpstr>Calibri</vt:lpstr>
      <vt:lpstr>Calisto MT</vt:lpstr>
      <vt:lpstr>Century Gothic</vt:lpstr>
      <vt:lpstr>Times New Roman</vt:lpstr>
      <vt:lpstr>Tw Cen MT Condensed</vt:lpstr>
      <vt:lpstr>Wingdings</vt:lpstr>
      <vt:lpstr>Génesis</vt:lpstr>
      <vt:lpstr>Presentación de PowerPoint</vt:lpstr>
      <vt:lpstr>Presentación de PowerPoint</vt:lpstr>
      <vt:lpstr>OBJETIVOS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Reflexión</vt:lpstr>
      <vt:lpstr>Presentación de PowerPoint</vt:lpstr>
      <vt:lpstr>Presentación de PowerPoint</vt:lpstr>
      <vt:lpstr>Presentación de PowerPoint</vt:lpstr>
      <vt:lpstr>Herramientas &amp; Estrategias de Evaluación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Guest</dc:creator>
  <cp:lastModifiedBy>Carolina Avendano</cp:lastModifiedBy>
  <cp:revision>179</cp:revision>
  <dcterms:created xsi:type="dcterms:W3CDTF">2010-01-24T02:55:19Z</dcterms:created>
  <dcterms:modified xsi:type="dcterms:W3CDTF">2015-05-11T11:31:27Z</dcterms:modified>
</cp:coreProperties>
</file>