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319" r:id="rId3"/>
    <p:sldId id="259" r:id="rId4"/>
    <p:sldId id="263" r:id="rId5"/>
    <p:sldId id="265" r:id="rId6"/>
    <p:sldId id="264" r:id="rId7"/>
    <p:sldId id="304" r:id="rId8"/>
    <p:sldId id="305" r:id="rId9"/>
    <p:sldId id="320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21" r:id="rId18"/>
    <p:sldId id="314" r:id="rId19"/>
    <p:sldId id="316" r:id="rId20"/>
    <p:sldId id="317" r:id="rId21"/>
    <p:sldId id="26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12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1DDAC-E14C-78B3-A9DB-0A3558AD563E}" v="10" dt="2020-07-17T19:42:51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ectora Sección Preescolar" userId="S::yipsenia.sandoval@canaverales.edu.co::8b75f388-73d8-4de1-a2d1-dcd05b016acc" providerId="AD" clId="Web-{DE21DDAC-E14C-78B3-A9DB-0A3558AD563E}"/>
    <pc:docChg chg="modSld">
      <pc:chgData name="Directora Sección Preescolar" userId="S::yipsenia.sandoval@canaverales.edu.co::8b75f388-73d8-4de1-a2d1-dcd05b016acc" providerId="AD" clId="Web-{DE21DDAC-E14C-78B3-A9DB-0A3558AD563E}" dt="2020-07-17T19:42:51.728" v="8"/>
      <pc:docMkLst>
        <pc:docMk/>
      </pc:docMkLst>
      <pc:sldChg chg="modSp">
        <pc:chgData name="Directora Sección Preescolar" userId="S::yipsenia.sandoval@canaverales.edu.co::8b75f388-73d8-4de1-a2d1-dcd05b016acc" providerId="AD" clId="Web-{DE21DDAC-E14C-78B3-A9DB-0A3558AD563E}" dt="2020-07-17T19:42:51.728" v="8"/>
        <pc:sldMkLst>
          <pc:docMk/>
          <pc:sldMk cId="3384162685" sldId="314"/>
        </pc:sldMkLst>
        <pc:spChg chg="mod">
          <ac:chgData name="Directora Sección Preescolar" userId="S::yipsenia.sandoval@canaverales.edu.co::8b75f388-73d8-4de1-a2d1-dcd05b016acc" providerId="AD" clId="Web-{DE21DDAC-E14C-78B3-A9DB-0A3558AD563E}" dt="2020-07-17T19:42:51.728" v="8"/>
          <ac:spMkLst>
            <pc:docMk/>
            <pc:sldMk cId="3384162685" sldId="31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F6939-72BE-4F98-960B-0B294A16D1C3}" type="datetimeFigureOut">
              <a:rPr lang="es-CO" smtClean="0"/>
              <a:t>17/07/2020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B85CF-F4D5-4FE0-96BE-2283D9BC8C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16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320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85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8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37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9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923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20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353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311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908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131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5B5D-1E8D-4BE0-9B59-9D56314BE64E}" type="datetimeFigureOut">
              <a:rPr lang="es-ES" smtClean="0"/>
              <a:t>17/07/2020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D675-878C-415F-83C8-EEBB890DD20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82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0VuuWjKAXM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6zBmBUOMhY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179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8318" y="4512416"/>
            <a:ext cx="7282058" cy="1193076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ill Sans MT" panose="020B0502020104020203" pitchFamily="34" charset="0"/>
              </a:rPr>
              <a:t>AGOSTO 2019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8" y="-162455"/>
            <a:ext cx="5040000" cy="1970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34" y="155967"/>
            <a:ext cx="1466720" cy="14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86" y="5768761"/>
            <a:ext cx="2901702" cy="93878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67796" y="3238113"/>
            <a:ext cx="7282058" cy="11930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b="1" dirty="0">
                <a:solidFill>
                  <a:schemeClr val="bg1"/>
                </a:solidFill>
                <a:latin typeface="Gill Sans MT" panose="020B0502020104020203" pitchFamily="34" charset="0"/>
              </a:rPr>
              <a:t>APRENDIZAJE EN LA PRIMERA INFANCIA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1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6336" y="1098402"/>
            <a:ext cx="8055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ENFOQUES DE LA ENSEÑANZA: </a:t>
            </a:r>
            <a:br>
              <a:rPr lang="es-CO" sz="3600" b="1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</a:br>
            <a:br>
              <a:rPr lang="es-CO" sz="3600" b="1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</a:b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82" y="1463989"/>
            <a:ext cx="7632033" cy="1577103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746083" y="3105256"/>
            <a:ext cx="8115285" cy="253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CO" sz="2100" dirty="0">
                <a:latin typeface="Gill Sans MT" panose="020B0502020104020203" pitchFamily="34" charset="0"/>
              </a:rPr>
              <a:t>Están basados en la indagación.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100" dirty="0">
                <a:latin typeface="Gill Sans MT" panose="020B0502020104020203" pitchFamily="34" charset="0"/>
              </a:rPr>
              <a:t>Están centrados en la comprensión conceptual.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100" dirty="0">
                <a:latin typeface="Gill Sans MT" panose="020B0502020104020203" pitchFamily="34" charset="0"/>
              </a:rPr>
              <a:t>Se desarrollan en contextos locales y globales.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100" dirty="0">
                <a:latin typeface="Gill Sans MT" panose="020B0502020104020203" pitchFamily="34" charset="0"/>
              </a:rPr>
              <a:t>Se centran en el trabajo en equipo y colaboración eficaces.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100" dirty="0">
                <a:latin typeface="Gill Sans MT" panose="020B0502020104020203" pitchFamily="34" charset="0"/>
              </a:rPr>
              <a:t>Están diseñados para eliminar barreras para el aprendizaje.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100" dirty="0">
                <a:latin typeface="Gill Sans MT" panose="020B0502020104020203" pitchFamily="34" charset="0"/>
              </a:rPr>
              <a:t>Están guiados por la evaluación.</a:t>
            </a:r>
          </a:p>
        </p:txBody>
      </p:sp>
    </p:spTree>
    <p:extLst>
      <p:ext uri="{BB962C8B-B14F-4D97-AF65-F5344CB8AC3E}">
        <p14:creationId xmlns:p14="http://schemas.microsoft.com/office/powerpoint/2010/main" val="121151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40907" y="6128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4050" b="1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REFLEXION 2.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640907" y="1581257"/>
            <a:ext cx="8357409" cy="1747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000" b="1" dirty="0">
                <a:latin typeface="Gill Sans MT" panose="020B0502020104020203" pitchFamily="34" charset="0"/>
              </a:rPr>
              <a:t>¿Cuál es la función de las habilidades/conocimientos en el aprendizaje?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4" y="2555639"/>
            <a:ext cx="7015942" cy="3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1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8178" y="799061"/>
            <a:ext cx="8325005" cy="4874455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ENFOQUES DEL APRENDIZAJE</a:t>
            </a:r>
            <a:br>
              <a:rPr lang="es-CO" b="1" dirty="0"/>
            </a:br>
            <a:br>
              <a:rPr lang="es-CO" sz="2700" b="1" dirty="0">
                <a:latin typeface="Eras Light ITC" panose="020B0402030504020804" pitchFamily="34" charset="0"/>
              </a:rPr>
            </a:br>
            <a:r>
              <a:rPr lang="es-CO" sz="2400" dirty="0">
                <a:latin typeface="Gill Sans MT" panose="020B0502020104020203" pitchFamily="34" charset="0"/>
              </a:rPr>
              <a:t>Existen cinco categorías de habilidades interrelacionadas que tienen como objetivo ayudar a los alumnos de todas las edades a convertirse en alumnos autorregulados, que sepan</a:t>
            </a:r>
            <a:br>
              <a:rPr lang="es-CO" sz="2400" dirty="0">
                <a:latin typeface="Gill Sans MT" panose="020B0502020104020203" pitchFamily="34" charset="0"/>
              </a:rPr>
            </a:br>
            <a:r>
              <a:rPr lang="es-CO" sz="2400" dirty="0">
                <a:latin typeface="Gill Sans MT" panose="020B0502020104020203" pitchFamily="34" charset="0"/>
              </a:rPr>
              <a:t>cómo plantear buenas preguntas, establecer metas eficaces y trabajar en pos de sus aspiraciones con la determinación necesaria para cumplirlas. </a:t>
            </a:r>
            <a:br>
              <a:rPr lang="es-CO" sz="2400" dirty="0">
                <a:latin typeface="Gill Sans MT" panose="020B0502020104020203" pitchFamily="34" charset="0"/>
              </a:rPr>
            </a:br>
            <a:br>
              <a:rPr lang="es-CO" sz="2400" dirty="0">
                <a:latin typeface="Gill Sans MT" panose="020B0502020104020203" pitchFamily="34" charset="0"/>
              </a:rPr>
            </a:br>
            <a:r>
              <a:rPr lang="es-CO" sz="2400" dirty="0">
                <a:latin typeface="Gill Sans MT" panose="020B0502020104020203" pitchFamily="34" charset="0"/>
              </a:rPr>
              <a:t>Estas habilidades también ayudan a los alumnos a desarrollar el</a:t>
            </a:r>
            <a:br>
              <a:rPr lang="es-CO" sz="2400" dirty="0">
                <a:latin typeface="Gill Sans MT" panose="020B0502020104020203" pitchFamily="34" charset="0"/>
              </a:rPr>
            </a:br>
            <a:r>
              <a:rPr lang="es-CO" sz="2400" dirty="0">
                <a:latin typeface="Gill Sans MT" panose="020B0502020104020203" pitchFamily="34" charset="0"/>
              </a:rPr>
              <a:t>sentido de agencia, al animarlos a ver su aprendizaje como un proceso activo y dinámico (IB, 2017)</a:t>
            </a:r>
            <a:endParaRPr lang="es-CO" sz="27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0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"/>
          <a:stretch/>
        </p:blipFill>
        <p:spPr>
          <a:xfrm>
            <a:off x="532015" y="1170000"/>
            <a:ext cx="8314326" cy="45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"/>
          <a:stretch/>
        </p:blipFill>
        <p:spPr>
          <a:xfrm>
            <a:off x="0" y="1005625"/>
            <a:ext cx="9144000" cy="5143499"/>
          </a:xfrm>
        </p:spPr>
      </p:pic>
    </p:spTree>
    <p:extLst>
      <p:ext uri="{BB962C8B-B14F-4D97-AF65-F5344CB8AC3E}">
        <p14:creationId xmlns:p14="http://schemas.microsoft.com/office/powerpoint/2010/main" val="166744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" b="1084"/>
          <a:stretch/>
        </p:blipFill>
        <p:spPr>
          <a:xfrm>
            <a:off x="0" y="911573"/>
            <a:ext cx="9144000" cy="4819526"/>
          </a:xfrm>
        </p:spPr>
      </p:pic>
    </p:spTree>
    <p:extLst>
      <p:ext uri="{BB962C8B-B14F-4D97-AF65-F5344CB8AC3E}">
        <p14:creationId xmlns:p14="http://schemas.microsoft.com/office/powerpoint/2010/main" val="409098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" y="857250"/>
            <a:ext cx="9138169" cy="5143500"/>
          </a:xfrm>
        </p:spPr>
      </p:pic>
    </p:spTree>
    <p:extLst>
      <p:ext uri="{BB962C8B-B14F-4D97-AF65-F5344CB8AC3E}">
        <p14:creationId xmlns:p14="http://schemas.microsoft.com/office/powerpoint/2010/main" val="75672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0"/>
            <a:ext cx="9144000" cy="46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1000" y="1150228"/>
            <a:ext cx="8233503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s-CO" sz="2400" dirty="0">
                <a:solidFill>
                  <a:srgbClr val="4472C4"/>
                </a:solidFill>
                <a:latin typeface="Futura Md BT"/>
                <a:ea typeface="+mj-ea"/>
                <a:cs typeface="+mj-cs"/>
              </a:rPr>
              <a:t>REFLEXION 3.DIAGRAMA DE VENN</a:t>
            </a:r>
            <a:endParaRPr lang="en-US" sz="2400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762440" y="2319001"/>
            <a:ext cx="7886700" cy="18698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b="1" dirty="0" err="1">
                <a:latin typeface="Eras Light ITC" panose="020B0402030504020804" pitchFamily="34" charset="0"/>
              </a:rPr>
              <a:t>Zombies</a:t>
            </a:r>
            <a:r>
              <a:rPr lang="es-CO" b="1" dirty="0">
                <a:latin typeface="Eras Light ITC" panose="020B0402030504020804" pitchFamily="34" charset="0"/>
              </a:rPr>
              <a:t> en la escuela</a:t>
            </a:r>
          </a:p>
          <a:p>
            <a:pPr marL="0" indent="0">
              <a:buNone/>
            </a:pPr>
            <a:r>
              <a:rPr lang="es-CO" dirty="0">
                <a:hlinkClick r:id="rId6"/>
              </a:rPr>
              <a:t>https://www.youtube.com/watch?v=g6zBmBUOMhY</a:t>
            </a:r>
            <a:endParaRPr lang="es-CO" dirty="0"/>
          </a:p>
          <a:p>
            <a:pPr marL="0" indent="0">
              <a:buNone/>
            </a:pPr>
            <a:r>
              <a:rPr lang="es-CO" b="1" dirty="0">
                <a:latin typeface="Eras Light ITC" panose="020B0402030504020804" pitchFamily="34" charset="0"/>
              </a:rPr>
              <a:t>Karate </a:t>
            </a:r>
            <a:r>
              <a:rPr lang="es-CO" b="1" dirty="0" err="1">
                <a:latin typeface="Eras Light ITC" panose="020B0402030504020804" pitchFamily="34" charset="0"/>
              </a:rPr>
              <a:t>kid</a:t>
            </a:r>
            <a:endParaRPr lang="es-CO" b="1" dirty="0">
              <a:latin typeface="Eras Light ITC" panose="020B0402030504020804" pitchFamily="34" charset="0"/>
            </a:endParaRPr>
          </a:p>
          <a:p>
            <a:pPr marL="0" indent="0">
              <a:buNone/>
            </a:pPr>
            <a:r>
              <a:rPr lang="es-CO" dirty="0">
                <a:hlinkClick r:id="rId7"/>
              </a:rPr>
              <a:t>https://www.youtube.com/watch?v=0VuuWjKAXMg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416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8649" y="7478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ACTIVIDAD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628649" y="1917844"/>
            <a:ext cx="8307532" cy="1674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2700" b="1" dirty="0">
                <a:latin typeface="Gill Sans MT" panose="020B0502020104020203" pitchFamily="34" charset="0"/>
              </a:rPr>
              <a:t>Pensarse una experiencia por habilidad teniendo en la edad de los estudiantes.</a:t>
            </a:r>
          </a:p>
          <a:p>
            <a:pPr marL="0" indent="0">
              <a:buNone/>
            </a:pPr>
            <a:r>
              <a:rPr lang="es-CO" sz="2700" b="1" dirty="0">
                <a:latin typeface="Gill Sans MT" panose="020B0502020104020203" pitchFamily="34" charset="0"/>
              </a:rPr>
              <a:t>EDAD- HABILIDAD-HABILIDAD SECUNDARIA- EXPERIENCIA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67592"/>
              </p:ext>
            </p:extLst>
          </p:nvPr>
        </p:nvGraphicFramePr>
        <p:xfrm>
          <a:off x="1348342" y="3699869"/>
          <a:ext cx="6971410" cy="777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7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346">
                  <a:extLst>
                    <a:ext uri="{9D8B030D-6E8A-4147-A177-3AD203B41FA5}">
                      <a16:colId xmlns:a16="http://schemas.microsoft.com/office/drawing/2014/main" val="1316975969"/>
                    </a:ext>
                  </a:extLst>
                </a:gridCol>
                <a:gridCol w="29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EDAD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HABILIDAD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HABILIDAD</a:t>
                      </a:r>
                      <a:r>
                        <a:rPr lang="es-CO" sz="1400" baseline="0" dirty="0"/>
                        <a:t> SECUNDARIA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EXPERIENCIA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s-CO" sz="1400" dirty="0"/>
                        <a:t>4-5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Comunicación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Expresión oral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Aprender poemas a</a:t>
                      </a:r>
                      <a:r>
                        <a:rPr lang="es-CO" sz="1400" baseline="0" dirty="0"/>
                        <a:t> través de </a:t>
                      </a:r>
                      <a:r>
                        <a:rPr lang="es-CO" sz="1400" dirty="0"/>
                        <a:t> movimientos.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43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628649" y="7772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utura Md BT" panose="020B0602020204020303" pitchFamily="34" charset="0"/>
                <a:ea typeface="+mj-ea"/>
                <a:cs typeface="+mj-cs"/>
              </a:rPr>
              <a:t>ENFOQUES DE LA ENSEÑANZA Y APRENDIZAJE.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Futura Md BT" panose="020B0602020204020303" pitchFamily="34" charset="0"/>
              <a:ea typeface="+mj-ea"/>
              <a:cs typeface="+mj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8" y="1855064"/>
            <a:ext cx="6559039" cy="38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2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47653" y="1111250"/>
            <a:ext cx="744820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  <a:ea typeface="+mj-ea"/>
                <a:cs typeface="+mj-cs"/>
              </a:rPr>
              <a:t>ESTRATEGIA PARA EVALUAR LA COMPRENSION SOBRE EL TALLER</a:t>
            </a:r>
          </a:p>
          <a:p>
            <a:endParaRPr lang="es-CO" sz="3600" dirty="0">
              <a:solidFill>
                <a:schemeClr val="accent5">
                  <a:lumMod val="50000"/>
                </a:schemeClr>
              </a:solidFill>
              <a:latin typeface="Futura Md BT" panose="020B0602020204020303" pitchFamily="34" charset="0"/>
              <a:ea typeface="+mj-ea"/>
              <a:cs typeface="+mj-cs"/>
            </a:endParaRPr>
          </a:p>
          <a:p>
            <a:r>
              <a:rPr lang="es-CO" sz="2800" dirty="0">
                <a:solidFill>
                  <a:prstClr val="black"/>
                </a:solidFill>
                <a:latin typeface="Gill Sans MT" panose="020B0502020104020203" pitchFamily="34" charset="0"/>
                <a:ea typeface="+mj-ea"/>
                <a:cs typeface="+mj-cs"/>
              </a:rPr>
              <a:t>Diseñar una herramienta para organizar, apoyar y evaluar el desarrollo y adquisición de habilidades en el colegio.</a:t>
            </a:r>
          </a:p>
          <a:p>
            <a:r>
              <a:rPr lang="es-CO" sz="2800" dirty="0" err="1">
                <a:solidFill>
                  <a:prstClr val="black"/>
                </a:solidFill>
                <a:latin typeface="Gill Sans MT" panose="020B0502020104020203" pitchFamily="34" charset="0"/>
                <a:ea typeface="+mj-ea"/>
                <a:cs typeface="+mj-cs"/>
              </a:rPr>
              <a:t>Ej</a:t>
            </a:r>
            <a:r>
              <a:rPr lang="es-CO" sz="2800" dirty="0">
                <a:solidFill>
                  <a:prstClr val="black"/>
                </a:solidFill>
                <a:latin typeface="Gill Sans MT" panose="020B0502020104020203" pitchFamily="34" charset="0"/>
                <a:ea typeface="+mj-ea"/>
                <a:cs typeface="+mj-cs"/>
              </a:rPr>
              <a:t>: Lista de cotejo, rubrica.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28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5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5845" y="1203033"/>
            <a:ext cx="8244458" cy="1325563"/>
          </a:xfrm>
        </p:spPr>
        <p:txBody>
          <a:bodyPr>
            <a:normAutofit fontScale="90000"/>
          </a:bodyPr>
          <a:lstStyle/>
          <a:p>
            <a:r>
              <a:rPr lang="es-CO" sz="4000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REFLEXIÓN FINAL. </a:t>
            </a:r>
            <a:br>
              <a:rPr lang="es-CO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</a:b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Rutina de pensamiento C.S.I</a:t>
            </a:r>
            <a:br>
              <a:rPr lang="es-CO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</a:br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Color- Símbolo-Imagen</a:t>
            </a:r>
            <a:br>
              <a:rPr lang="es-CO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</a:br>
            <a:endParaRPr lang="en-US" sz="3600" dirty="0">
              <a:solidFill>
                <a:schemeClr val="accent5">
                  <a:lumMod val="50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91" y="2456004"/>
            <a:ext cx="5587040" cy="33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122447"/>
                </a:solidFill>
                <a:latin typeface="Gill Sans MT" panose="020B0502020104020203" pitchFamily="34" charset="0"/>
              </a:rPr>
              <a:t>AGENDA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Metas de aprendizaje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Rutina de pensamiento: Mezclar, batir y remover…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El aprendizaje en la primera infancia.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Cómo apoyan los maestros el proceso de aprendizaje en la P.I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Características del aprendizaje en la primera infancia.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Agencia.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Enfoques de la enseñanza.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Reflexión 2.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Enfoques del aprendizaje.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Reflexión 3:Diagrama de Ben.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Enfoques en la práctica.</a:t>
            </a:r>
          </a:p>
          <a:p>
            <a:pPr marL="514350" indent="-514350">
              <a:buAutoNum type="arabicPeriod"/>
            </a:pPr>
            <a:r>
              <a:rPr lang="es-ES" dirty="0">
                <a:solidFill>
                  <a:srgbClr val="122447"/>
                </a:solidFill>
                <a:latin typeface="Gill Sans MT" panose="020B0502020104020203" pitchFamily="34" charset="0"/>
              </a:rPr>
              <a:t>Cierre.</a:t>
            </a:r>
          </a:p>
        </p:txBody>
      </p:sp>
    </p:spTree>
    <p:extLst>
      <p:ext uri="{BB962C8B-B14F-4D97-AF65-F5344CB8AC3E}">
        <p14:creationId xmlns:p14="http://schemas.microsoft.com/office/powerpoint/2010/main" val="37876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4904"/>
            <a:ext cx="7886700" cy="725785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Metas de Aprendizaje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628649" y="1571223"/>
            <a:ext cx="8151653" cy="4299834"/>
          </a:xfrm>
        </p:spPr>
        <p:txBody>
          <a:bodyPr>
            <a:normAutofit/>
          </a:bodyPr>
          <a:lstStyle/>
          <a:p>
            <a:r>
              <a:rPr lang="es-ES" dirty="0"/>
              <a:t>Comprender generalidades sobre  las características del aprendizaje en la primera infancia.</a:t>
            </a:r>
          </a:p>
          <a:p>
            <a:r>
              <a:rPr lang="es-ES" dirty="0"/>
              <a:t>Comprender la importancia de los enfoques de enseñanza y aprendizaje y su practica en el quehacer pedagógico.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47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9"/>
          <p:cNvGrpSpPr/>
          <p:nvPr/>
        </p:nvGrpSpPr>
        <p:grpSpPr>
          <a:xfrm>
            <a:off x="0" y="0"/>
            <a:ext cx="9144000" cy="6858000"/>
            <a:chOff x="0" y="0"/>
            <a:chExt cx="10058400" cy="7751521"/>
          </a:xfrm>
        </p:grpSpPr>
        <p:sp>
          <p:nvSpPr>
            <p:cNvPr id="7" name="Shape 6"/>
            <p:cNvSpPr/>
            <p:nvPr/>
          </p:nvSpPr>
          <p:spPr>
            <a:xfrm>
              <a:off x="0" y="4"/>
              <a:ext cx="1120546" cy="1846212"/>
            </a:xfrm>
            <a:custGeom>
              <a:avLst/>
              <a:gdLst/>
              <a:ahLst/>
              <a:cxnLst/>
              <a:rect l="0" t="0" r="0" b="0"/>
              <a:pathLst>
                <a:path w="1120546" h="1846212">
                  <a:moveTo>
                    <a:pt x="0" y="0"/>
                  </a:moveTo>
                  <a:lnTo>
                    <a:pt x="33693" y="0"/>
                  </a:lnTo>
                  <a:lnTo>
                    <a:pt x="1120546" y="1846212"/>
                  </a:lnTo>
                  <a:lnTo>
                    <a:pt x="0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Shape 7"/>
            <p:cNvSpPr/>
            <p:nvPr/>
          </p:nvSpPr>
          <p:spPr>
            <a:xfrm>
              <a:off x="33696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9" name="Shape 8"/>
            <p:cNvSpPr/>
            <p:nvPr/>
          </p:nvSpPr>
          <p:spPr>
            <a:xfrm>
              <a:off x="3362126" y="4"/>
              <a:ext cx="2241664" cy="1846212"/>
            </a:xfrm>
            <a:custGeom>
              <a:avLst/>
              <a:gdLst/>
              <a:ahLst/>
              <a:cxnLst/>
              <a:rect l="0" t="0" r="0" b="0"/>
              <a:pathLst>
                <a:path w="2241664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664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0" name="Shape 9"/>
            <p:cNvSpPr/>
            <p:nvPr/>
          </p:nvSpPr>
          <p:spPr>
            <a:xfrm>
              <a:off x="4516851" y="4"/>
              <a:ext cx="2173796" cy="1846212"/>
            </a:xfrm>
            <a:custGeom>
              <a:avLst/>
              <a:gdLst/>
              <a:ahLst/>
              <a:cxnLst/>
              <a:rect l="0" t="0" r="0" b="0"/>
              <a:pathLst>
                <a:path w="2173796" h="1846212">
                  <a:moveTo>
                    <a:pt x="0" y="0"/>
                  </a:moveTo>
                  <a:lnTo>
                    <a:pt x="2173796" y="0"/>
                  </a:lnTo>
                  <a:lnTo>
                    <a:pt x="1086929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Shape 10"/>
            <p:cNvSpPr/>
            <p:nvPr/>
          </p:nvSpPr>
          <p:spPr>
            <a:xfrm>
              <a:off x="6758513" y="4"/>
              <a:ext cx="2173884" cy="1846212"/>
            </a:xfrm>
            <a:custGeom>
              <a:avLst/>
              <a:gdLst/>
              <a:ahLst/>
              <a:cxnLst/>
              <a:rect l="0" t="0" r="0" b="0"/>
              <a:pathLst>
                <a:path w="2173884" h="1846212">
                  <a:moveTo>
                    <a:pt x="0" y="0"/>
                  </a:moveTo>
                  <a:lnTo>
                    <a:pt x="2173884" y="0"/>
                  </a:lnTo>
                  <a:lnTo>
                    <a:pt x="1086841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7845353" y="4"/>
              <a:ext cx="2213047" cy="1846212"/>
            </a:xfrm>
            <a:custGeom>
              <a:avLst/>
              <a:gdLst/>
              <a:ahLst/>
              <a:cxnLst/>
              <a:rect l="0" t="0" r="0" b="0"/>
              <a:pathLst>
                <a:path w="2213047" h="1846212">
                  <a:moveTo>
                    <a:pt x="1087044" y="0"/>
                  </a:moveTo>
                  <a:lnTo>
                    <a:pt x="1154913" y="0"/>
                  </a:lnTo>
                  <a:lnTo>
                    <a:pt x="2213047" y="1797424"/>
                  </a:lnTo>
                  <a:lnTo>
                    <a:pt x="2213047" y="1846212"/>
                  </a:lnTo>
                  <a:lnTo>
                    <a:pt x="0" y="1846212"/>
                  </a:lnTo>
                  <a:lnTo>
                    <a:pt x="10870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Shape 12"/>
            <p:cNvSpPr/>
            <p:nvPr/>
          </p:nvSpPr>
          <p:spPr>
            <a:xfrm>
              <a:off x="3362127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4" name="Shape 13"/>
            <p:cNvSpPr/>
            <p:nvPr/>
          </p:nvSpPr>
          <p:spPr>
            <a:xfrm>
              <a:off x="4482911" y="1846215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877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5" name="Shape 14"/>
            <p:cNvSpPr/>
            <p:nvPr/>
          </p:nvSpPr>
          <p:spPr>
            <a:xfrm>
              <a:off x="6724570" y="1846215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1120788" y="0"/>
                  </a:moveTo>
                  <a:lnTo>
                    <a:pt x="224176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6" name="Shape 15"/>
            <p:cNvSpPr/>
            <p:nvPr/>
          </p:nvSpPr>
          <p:spPr>
            <a:xfrm>
              <a:off x="7845358" y="1846212"/>
              <a:ext cx="2213039" cy="1903946"/>
            </a:xfrm>
            <a:custGeom>
              <a:avLst/>
              <a:gdLst/>
              <a:ahLst/>
              <a:cxnLst/>
              <a:rect l="0" t="0" r="0" b="0"/>
              <a:pathLst>
                <a:path w="2213039" h="1903946">
                  <a:moveTo>
                    <a:pt x="0" y="0"/>
                  </a:moveTo>
                  <a:lnTo>
                    <a:pt x="2213039" y="0"/>
                  </a:lnTo>
                  <a:lnTo>
                    <a:pt x="2213039" y="48781"/>
                  </a:lnTo>
                  <a:lnTo>
                    <a:pt x="1120978" y="19039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Shape 16"/>
            <p:cNvSpPr/>
            <p:nvPr/>
          </p:nvSpPr>
          <p:spPr>
            <a:xfrm>
              <a:off x="0" y="3750556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1903527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Shape 17"/>
            <p:cNvSpPr/>
            <p:nvPr/>
          </p:nvSpPr>
          <p:spPr>
            <a:xfrm>
              <a:off x="3362124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1120788" y="0"/>
                  </a:moveTo>
                  <a:lnTo>
                    <a:pt x="2241664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Shape 18"/>
            <p:cNvSpPr/>
            <p:nvPr/>
          </p:nvSpPr>
          <p:spPr>
            <a:xfrm>
              <a:off x="4482912" y="3750148"/>
              <a:ext cx="2241664" cy="1903933"/>
            </a:xfrm>
            <a:custGeom>
              <a:avLst/>
              <a:gdLst/>
              <a:ahLst/>
              <a:cxnLst/>
              <a:rect l="0" t="0" r="0" b="0"/>
              <a:pathLst>
                <a:path w="2241664" h="1903933">
                  <a:moveTo>
                    <a:pt x="0" y="0"/>
                  </a:moveTo>
                  <a:lnTo>
                    <a:pt x="2241664" y="0"/>
                  </a:lnTo>
                  <a:lnTo>
                    <a:pt x="112087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Shape 19"/>
            <p:cNvSpPr/>
            <p:nvPr/>
          </p:nvSpPr>
          <p:spPr>
            <a:xfrm>
              <a:off x="6724576" y="3750148"/>
              <a:ext cx="2241766" cy="1903933"/>
            </a:xfrm>
            <a:custGeom>
              <a:avLst/>
              <a:gdLst/>
              <a:ahLst/>
              <a:cxnLst/>
              <a:rect l="0" t="0" r="0" b="0"/>
              <a:pathLst>
                <a:path w="2241766" h="1903933">
                  <a:moveTo>
                    <a:pt x="0" y="0"/>
                  </a:moveTo>
                  <a:lnTo>
                    <a:pt x="2241766" y="0"/>
                  </a:lnTo>
                  <a:lnTo>
                    <a:pt x="1120787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1" name="Shape 20"/>
            <p:cNvSpPr/>
            <p:nvPr/>
          </p:nvSpPr>
          <p:spPr>
            <a:xfrm>
              <a:off x="7845358" y="3750149"/>
              <a:ext cx="2213039" cy="1903933"/>
            </a:xfrm>
            <a:custGeom>
              <a:avLst/>
              <a:gdLst/>
              <a:ahLst/>
              <a:cxnLst/>
              <a:rect l="0" t="0" r="0" b="0"/>
              <a:pathLst>
                <a:path w="2213039" h="1903933">
                  <a:moveTo>
                    <a:pt x="1120978" y="0"/>
                  </a:moveTo>
                  <a:lnTo>
                    <a:pt x="2213039" y="1855153"/>
                  </a:lnTo>
                  <a:lnTo>
                    <a:pt x="2213039" y="1903933"/>
                  </a:lnTo>
                  <a:lnTo>
                    <a:pt x="0" y="1903933"/>
                  </a:lnTo>
                  <a:lnTo>
                    <a:pt x="11209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2" name="Shape 21"/>
            <p:cNvSpPr/>
            <p:nvPr/>
          </p:nvSpPr>
          <p:spPr>
            <a:xfrm>
              <a:off x="5603787" y="5654083"/>
              <a:ext cx="2241575" cy="1903857"/>
            </a:xfrm>
            <a:custGeom>
              <a:avLst/>
              <a:gdLst/>
              <a:ahLst/>
              <a:cxnLst/>
              <a:rect l="0" t="0" r="0" b="0"/>
              <a:pathLst>
                <a:path w="2241575" h="1903857">
                  <a:moveTo>
                    <a:pt x="0" y="0"/>
                  </a:moveTo>
                  <a:lnTo>
                    <a:pt x="2241575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Shape 22"/>
            <p:cNvSpPr/>
            <p:nvPr/>
          </p:nvSpPr>
          <p:spPr>
            <a:xfrm>
              <a:off x="6724575" y="5654083"/>
              <a:ext cx="2241766" cy="1903857"/>
            </a:xfrm>
            <a:custGeom>
              <a:avLst/>
              <a:gdLst/>
              <a:ahLst/>
              <a:cxnLst/>
              <a:rect l="0" t="0" r="0" b="0"/>
              <a:pathLst>
                <a:path w="2241766" h="1903857">
                  <a:moveTo>
                    <a:pt x="1120787" y="0"/>
                  </a:moveTo>
                  <a:lnTo>
                    <a:pt x="2241766" y="1903857"/>
                  </a:lnTo>
                  <a:lnTo>
                    <a:pt x="0" y="1903857"/>
                  </a:lnTo>
                  <a:lnTo>
                    <a:pt x="11207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Shape 23"/>
            <p:cNvSpPr/>
            <p:nvPr/>
          </p:nvSpPr>
          <p:spPr>
            <a:xfrm>
              <a:off x="8966332" y="5702862"/>
              <a:ext cx="1092068" cy="1855081"/>
            </a:xfrm>
            <a:custGeom>
              <a:avLst/>
              <a:gdLst/>
              <a:ahLst/>
              <a:cxnLst/>
              <a:rect l="0" t="0" r="0" b="0"/>
              <a:pathLst>
                <a:path w="1092068" h="1855081">
                  <a:moveTo>
                    <a:pt x="1092068" y="0"/>
                  </a:moveTo>
                  <a:lnTo>
                    <a:pt x="1092068" y="1855081"/>
                  </a:lnTo>
                  <a:lnTo>
                    <a:pt x="0" y="1855081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" name="Shape 24"/>
            <p:cNvSpPr/>
            <p:nvPr/>
          </p:nvSpPr>
          <p:spPr>
            <a:xfrm>
              <a:off x="0" y="7557944"/>
              <a:ext cx="2241347" cy="193573"/>
            </a:xfrm>
            <a:custGeom>
              <a:avLst/>
              <a:gdLst/>
              <a:ahLst/>
              <a:cxnLst/>
              <a:rect l="0" t="0" r="0" b="0"/>
              <a:pathLst>
                <a:path w="2241347" h="193573">
                  <a:moveTo>
                    <a:pt x="0" y="0"/>
                  </a:moveTo>
                  <a:lnTo>
                    <a:pt x="2241347" y="0"/>
                  </a:lnTo>
                  <a:lnTo>
                    <a:pt x="2127390" y="193573"/>
                  </a:lnTo>
                  <a:lnTo>
                    <a:pt x="113716" y="193573"/>
                  </a:lnTo>
                  <a:lnTo>
                    <a:pt x="0" y="4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" name="Shape 25"/>
            <p:cNvSpPr/>
            <p:nvPr/>
          </p:nvSpPr>
          <p:spPr>
            <a:xfrm>
              <a:off x="2127387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747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Shape 26"/>
            <p:cNvSpPr/>
            <p:nvPr/>
          </p:nvSpPr>
          <p:spPr>
            <a:xfrm>
              <a:off x="2275267" y="4"/>
              <a:ext cx="2173707" cy="1846212"/>
            </a:xfrm>
            <a:custGeom>
              <a:avLst/>
              <a:gdLst/>
              <a:ahLst/>
              <a:cxnLst/>
              <a:rect l="0" t="0" r="0" b="0"/>
              <a:pathLst>
                <a:path w="2173707" h="1846212">
                  <a:moveTo>
                    <a:pt x="0" y="0"/>
                  </a:moveTo>
                  <a:lnTo>
                    <a:pt x="2173707" y="0"/>
                  </a:lnTo>
                  <a:lnTo>
                    <a:pt x="1086853" y="18462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8" name="Shape 27"/>
            <p:cNvSpPr/>
            <p:nvPr/>
          </p:nvSpPr>
          <p:spPr>
            <a:xfrm>
              <a:off x="0" y="3750153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0" y="0"/>
                  </a:moveTo>
                  <a:lnTo>
                    <a:pt x="2241347" y="0"/>
                  </a:lnTo>
                  <a:lnTo>
                    <a:pt x="1120546" y="1903933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9" name="Shape 28"/>
            <p:cNvSpPr/>
            <p:nvPr/>
          </p:nvSpPr>
          <p:spPr>
            <a:xfrm>
              <a:off x="0" y="5654085"/>
              <a:ext cx="2241347" cy="1903857"/>
            </a:xfrm>
            <a:custGeom>
              <a:avLst/>
              <a:gdLst/>
              <a:ahLst/>
              <a:cxnLst/>
              <a:rect l="0" t="0" r="0" b="0"/>
              <a:pathLst>
                <a:path w="2241347" h="1903857">
                  <a:moveTo>
                    <a:pt x="1120546" y="0"/>
                  </a:moveTo>
                  <a:lnTo>
                    <a:pt x="2241347" y="1903857"/>
                  </a:lnTo>
                  <a:lnTo>
                    <a:pt x="0" y="1903857"/>
                  </a:lnTo>
                  <a:lnTo>
                    <a:pt x="0" y="1903451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Shape 29"/>
            <p:cNvSpPr/>
            <p:nvPr/>
          </p:nvSpPr>
          <p:spPr>
            <a:xfrm>
              <a:off x="1120545" y="5654081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0" y="0"/>
                  </a:moveTo>
                  <a:lnTo>
                    <a:pt x="2241576" y="0"/>
                  </a:lnTo>
                  <a:lnTo>
                    <a:pt x="1120800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" name="Shape 30"/>
            <p:cNvSpPr/>
            <p:nvPr/>
          </p:nvSpPr>
          <p:spPr>
            <a:xfrm>
              <a:off x="3362127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0" y="0"/>
                  </a:moveTo>
                  <a:lnTo>
                    <a:pt x="2241664" y="0"/>
                  </a:lnTo>
                  <a:lnTo>
                    <a:pt x="112078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2" name="Shape 31"/>
            <p:cNvSpPr/>
            <p:nvPr/>
          </p:nvSpPr>
          <p:spPr>
            <a:xfrm>
              <a:off x="4482915" y="5654083"/>
              <a:ext cx="2241664" cy="1903857"/>
            </a:xfrm>
            <a:custGeom>
              <a:avLst/>
              <a:gdLst/>
              <a:ahLst/>
              <a:cxnLst/>
              <a:rect l="0" t="0" r="0" b="0"/>
              <a:pathLst>
                <a:path w="2241664" h="1903857">
                  <a:moveTo>
                    <a:pt x="1120877" y="0"/>
                  </a:moveTo>
                  <a:lnTo>
                    <a:pt x="2241664" y="1903857"/>
                  </a:lnTo>
                  <a:lnTo>
                    <a:pt x="0" y="1903857"/>
                  </a:lnTo>
                  <a:lnTo>
                    <a:pt x="11208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3" name="Shape 32"/>
            <p:cNvSpPr/>
            <p:nvPr/>
          </p:nvSpPr>
          <p:spPr>
            <a:xfrm>
              <a:off x="7845358" y="5654082"/>
              <a:ext cx="2213039" cy="1903857"/>
            </a:xfrm>
            <a:custGeom>
              <a:avLst/>
              <a:gdLst/>
              <a:ahLst/>
              <a:cxnLst/>
              <a:rect l="0" t="0" r="0" b="0"/>
              <a:pathLst>
                <a:path w="2213039" h="1903857">
                  <a:moveTo>
                    <a:pt x="0" y="0"/>
                  </a:moveTo>
                  <a:lnTo>
                    <a:pt x="2213039" y="0"/>
                  </a:lnTo>
                  <a:lnTo>
                    <a:pt x="2213039" y="48768"/>
                  </a:lnTo>
                  <a:lnTo>
                    <a:pt x="1120978" y="19038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4" name="Shape 33"/>
            <p:cNvSpPr/>
            <p:nvPr/>
          </p:nvSpPr>
          <p:spPr>
            <a:xfrm>
              <a:off x="0" y="7558354"/>
              <a:ext cx="113716" cy="193167"/>
            </a:xfrm>
            <a:custGeom>
              <a:avLst/>
              <a:gdLst/>
              <a:ahLst/>
              <a:cxnLst/>
              <a:rect l="0" t="0" r="0" b="0"/>
              <a:pathLst>
                <a:path w="113716" h="193167">
                  <a:moveTo>
                    <a:pt x="0" y="0"/>
                  </a:moveTo>
                  <a:lnTo>
                    <a:pt x="113716" y="193167"/>
                  </a:lnTo>
                  <a:lnTo>
                    <a:pt x="0" y="19316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5" name="Shape 34"/>
            <p:cNvSpPr/>
            <p:nvPr/>
          </p:nvSpPr>
          <p:spPr>
            <a:xfrm>
              <a:off x="2241343" y="7557944"/>
              <a:ext cx="2241576" cy="193573"/>
            </a:xfrm>
            <a:custGeom>
              <a:avLst/>
              <a:gdLst/>
              <a:ahLst/>
              <a:cxnLst/>
              <a:rect l="0" t="0" r="0" b="0"/>
              <a:pathLst>
                <a:path w="2241576" h="193573">
                  <a:moveTo>
                    <a:pt x="0" y="0"/>
                  </a:moveTo>
                  <a:lnTo>
                    <a:pt x="2241576" y="0"/>
                  </a:lnTo>
                  <a:lnTo>
                    <a:pt x="212761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6" name="Shape 35"/>
            <p:cNvSpPr/>
            <p:nvPr/>
          </p:nvSpPr>
          <p:spPr>
            <a:xfrm>
              <a:off x="4482915" y="7557944"/>
              <a:ext cx="2241664" cy="193573"/>
            </a:xfrm>
            <a:custGeom>
              <a:avLst/>
              <a:gdLst/>
              <a:ahLst/>
              <a:cxnLst/>
              <a:rect l="0" t="0" r="0" b="0"/>
              <a:pathLst>
                <a:path w="2241664" h="193573">
                  <a:moveTo>
                    <a:pt x="0" y="0"/>
                  </a:moveTo>
                  <a:lnTo>
                    <a:pt x="2241664" y="0"/>
                  </a:lnTo>
                  <a:lnTo>
                    <a:pt x="2127707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7" name="Shape 36"/>
            <p:cNvSpPr/>
            <p:nvPr/>
          </p:nvSpPr>
          <p:spPr>
            <a:xfrm>
              <a:off x="1120541" y="4"/>
              <a:ext cx="2241588" cy="1846212"/>
            </a:xfrm>
            <a:custGeom>
              <a:avLst/>
              <a:gdLst/>
              <a:ahLst/>
              <a:cxnLst/>
              <a:rect l="0" t="0" r="0" b="0"/>
              <a:pathLst>
                <a:path w="2241588" h="1846212">
                  <a:moveTo>
                    <a:pt x="1086866" y="0"/>
                  </a:moveTo>
                  <a:lnTo>
                    <a:pt x="1154722" y="0"/>
                  </a:lnTo>
                  <a:lnTo>
                    <a:pt x="2241588" y="1846212"/>
                  </a:lnTo>
                  <a:lnTo>
                    <a:pt x="0" y="1846212"/>
                  </a:lnTo>
                  <a:lnTo>
                    <a:pt x="10868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Shape 37"/>
            <p:cNvSpPr/>
            <p:nvPr/>
          </p:nvSpPr>
          <p:spPr>
            <a:xfrm>
              <a:off x="5603789" y="4"/>
              <a:ext cx="2241563" cy="1846212"/>
            </a:xfrm>
            <a:custGeom>
              <a:avLst/>
              <a:gdLst/>
              <a:ahLst/>
              <a:cxnLst/>
              <a:rect l="0" t="0" r="0" b="0"/>
              <a:pathLst>
                <a:path w="2241563" h="1846212">
                  <a:moveTo>
                    <a:pt x="1086853" y="0"/>
                  </a:moveTo>
                  <a:lnTo>
                    <a:pt x="1154722" y="0"/>
                  </a:lnTo>
                  <a:lnTo>
                    <a:pt x="2241563" y="1846212"/>
                  </a:lnTo>
                  <a:lnTo>
                    <a:pt x="0" y="1846212"/>
                  </a:lnTo>
                  <a:lnTo>
                    <a:pt x="10868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9" name="Shape 38"/>
            <p:cNvSpPr/>
            <p:nvPr/>
          </p:nvSpPr>
          <p:spPr>
            <a:xfrm>
              <a:off x="9000268" y="4"/>
              <a:ext cx="1058132" cy="1797421"/>
            </a:xfrm>
            <a:custGeom>
              <a:avLst/>
              <a:gdLst/>
              <a:ahLst/>
              <a:cxnLst/>
              <a:rect l="0" t="0" r="0" b="0"/>
              <a:pathLst>
                <a:path w="1058132" h="1797421">
                  <a:moveTo>
                    <a:pt x="0" y="0"/>
                  </a:moveTo>
                  <a:lnTo>
                    <a:pt x="1058132" y="0"/>
                  </a:lnTo>
                  <a:lnTo>
                    <a:pt x="1058132" y="17974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0" name="Shape 39"/>
            <p:cNvSpPr/>
            <p:nvPr/>
          </p:nvSpPr>
          <p:spPr>
            <a:xfrm>
              <a:off x="0" y="1846212"/>
              <a:ext cx="1120546" cy="1903527"/>
            </a:xfrm>
            <a:custGeom>
              <a:avLst/>
              <a:gdLst/>
              <a:ahLst/>
              <a:cxnLst/>
              <a:rect l="0" t="0" r="0" b="0"/>
              <a:pathLst>
                <a:path w="1120546" h="1903527">
                  <a:moveTo>
                    <a:pt x="0" y="0"/>
                  </a:moveTo>
                  <a:lnTo>
                    <a:pt x="1120546" y="0"/>
                  </a:lnTo>
                  <a:lnTo>
                    <a:pt x="0" y="19035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1" name="Shape 40"/>
            <p:cNvSpPr/>
            <p:nvPr/>
          </p:nvSpPr>
          <p:spPr>
            <a:xfrm>
              <a:off x="0" y="1846218"/>
              <a:ext cx="2241347" cy="1903933"/>
            </a:xfrm>
            <a:custGeom>
              <a:avLst/>
              <a:gdLst/>
              <a:ahLst/>
              <a:cxnLst/>
              <a:rect l="0" t="0" r="0" b="0"/>
              <a:pathLst>
                <a:path w="2241347" h="1903933">
                  <a:moveTo>
                    <a:pt x="1120546" y="0"/>
                  </a:moveTo>
                  <a:lnTo>
                    <a:pt x="2241347" y="1903933"/>
                  </a:lnTo>
                  <a:lnTo>
                    <a:pt x="0" y="1903933"/>
                  </a:lnTo>
                  <a:lnTo>
                    <a:pt x="0" y="1903527"/>
                  </a:lnTo>
                  <a:lnTo>
                    <a:pt x="112054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2" name="Shape 41"/>
            <p:cNvSpPr/>
            <p:nvPr/>
          </p:nvSpPr>
          <p:spPr>
            <a:xfrm>
              <a:off x="1120545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0" y="0"/>
                  </a:moveTo>
                  <a:lnTo>
                    <a:pt x="2241576" y="0"/>
                  </a:lnTo>
                  <a:lnTo>
                    <a:pt x="1120800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Shape 42"/>
            <p:cNvSpPr/>
            <p:nvPr/>
          </p:nvSpPr>
          <p:spPr>
            <a:xfrm>
              <a:off x="2241339" y="1846215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4" name="Shape 43"/>
            <p:cNvSpPr/>
            <p:nvPr/>
          </p:nvSpPr>
          <p:spPr>
            <a:xfrm>
              <a:off x="5603787" y="1846215"/>
              <a:ext cx="2241575" cy="1903933"/>
            </a:xfrm>
            <a:custGeom>
              <a:avLst/>
              <a:gdLst/>
              <a:ahLst/>
              <a:cxnLst/>
              <a:rect l="0" t="0" r="0" b="0"/>
              <a:pathLst>
                <a:path w="2241575" h="1903933">
                  <a:moveTo>
                    <a:pt x="0" y="0"/>
                  </a:moveTo>
                  <a:lnTo>
                    <a:pt x="2241575" y="0"/>
                  </a:lnTo>
                  <a:lnTo>
                    <a:pt x="1120788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5" name="Shape 44"/>
            <p:cNvSpPr/>
            <p:nvPr/>
          </p:nvSpPr>
          <p:spPr>
            <a:xfrm>
              <a:off x="8966332" y="1894995"/>
              <a:ext cx="1092068" cy="1855158"/>
            </a:xfrm>
            <a:custGeom>
              <a:avLst/>
              <a:gdLst/>
              <a:ahLst/>
              <a:cxnLst/>
              <a:rect l="0" t="0" r="0" b="0"/>
              <a:pathLst>
                <a:path w="1092068" h="1855158">
                  <a:moveTo>
                    <a:pt x="1092068" y="0"/>
                  </a:moveTo>
                  <a:lnTo>
                    <a:pt x="1092068" y="1855158"/>
                  </a:lnTo>
                  <a:lnTo>
                    <a:pt x="0" y="1855158"/>
                  </a:lnTo>
                  <a:lnTo>
                    <a:pt x="10920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6" name="Shape 45"/>
            <p:cNvSpPr/>
            <p:nvPr/>
          </p:nvSpPr>
          <p:spPr>
            <a:xfrm>
              <a:off x="1120552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1120788" y="0"/>
                  </a:moveTo>
                  <a:lnTo>
                    <a:pt x="2241563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Shape 46"/>
            <p:cNvSpPr/>
            <p:nvPr/>
          </p:nvSpPr>
          <p:spPr>
            <a:xfrm>
              <a:off x="2241345" y="3750148"/>
              <a:ext cx="2241563" cy="1903933"/>
            </a:xfrm>
            <a:custGeom>
              <a:avLst/>
              <a:gdLst/>
              <a:ahLst/>
              <a:cxnLst/>
              <a:rect l="0" t="0" r="0" b="0"/>
              <a:pathLst>
                <a:path w="2241563" h="1903933">
                  <a:moveTo>
                    <a:pt x="0" y="0"/>
                  </a:moveTo>
                  <a:lnTo>
                    <a:pt x="2241563" y="0"/>
                  </a:lnTo>
                  <a:lnTo>
                    <a:pt x="1120775" y="190393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Shape 47"/>
            <p:cNvSpPr/>
            <p:nvPr/>
          </p:nvSpPr>
          <p:spPr>
            <a:xfrm>
              <a:off x="5603788" y="3750148"/>
              <a:ext cx="2241576" cy="1903933"/>
            </a:xfrm>
            <a:custGeom>
              <a:avLst/>
              <a:gdLst/>
              <a:ahLst/>
              <a:cxnLst/>
              <a:rect l="0" t="0" r="0" b="0"/>
              <a:pathLst>
                <a:path w="2241576" h="1903933">
                  <a:moveTo>
                    <a:pt x="1120788" y="0"/>
                  </a:moveTo>
                  <a:lnTo>
                    <a:pt x="2241576" y="1903933"/>
                  </a:lnTo>
                  <a:lnTo>
                    <a:pt x="0" y="1903933"/>
                  </a:lnTo>
                  <a:lnTo>
                    <a:pt x="1120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Shape 48"/>
            <p:cNvSpPr/>
            <p:nvPr/>
          </p:nvSpPr>
          <p:spPr>
            <a:xfrm>
              <a:off x="8966332" y="3750153"/>
              <a:ext cx="1092068" cy="1855145"/>
            </a:xfrm>
            <a:custGeom>
              <a:avLst/>
              <a:gdLst/>
              <a:ahLst/>
              <a:cxnLst/>
              <a:rect l="0" t="0" r="0" b="0"/>
              <a:pathLst>
                <a:path w="1092068" h="1855145">
                  <a:moveTo>
                    <a:pt x="0" y="0"/>
                  </a:moveTo>
                  <a:lnTo>
                    <a:pt x="1092068" y="0"/>
                  </a:lnTo>
                  <a:lnTo>
                    <a:pt x="1092068" y="18551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Shape 49"/>
            <p:cNvSpPr/>
            <p:nvPr/>
          </p:nvSpPr>
          <p:spPr>
            <a:xfrm>
              <a:off x="0" y="5654082"/>
              <a:ext cx="1120546" cy="1903451"/>
            </a:xfrm>
            <a:custGeom>
              <a:avLst/>
              <a:gdLst/>
              <a:ahLst/>
              <a:cxnLst/>
              <a:rect l="0" t="0" r="0" b="0"/>
              <a:pathLst>
                <a:path w="1120546" h="1903451">
                  <a:moveTo>
                    <a:pt x="0" y="0"/>
                  </a:moveTo>
                  <a:lnTo>
                    <a:pt x="1120546" y="0"/>
                  </a:lnTo>
                  <a:lnTo>
                    <a:pt x="0" y="19034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1" name="Shape 50"/>
            <p:cNvSpPr/>
            <p:nvPr/>
          </p:nvSpPr>
          <p:spPr>
            <a:xfrm>
              <a:off x="2241339" y="5654083"/>
              <a:ext cx="2241576" cy="1903857"/>
            </a:xfrm>
            <a:custGeom>
              <a:avLst/>
              <a:gdLst/>
              <a:ahLst/>
              <a:cxnLst/>
              <a:rect l="0" t="0" r="0" b="0"/>
              <a:pathLst>
                <a:path w="2241576" h="1903857">
                  <a:moveTo>
                    <a:pt x="1120775" y="0"/>
                  </a:moveTo>
                  <a:lnTo>
                    <a:pt x="2241576" y="1903857"/>
                  </a:lnTo>
                  <a:lnTo>
                    <a:pt x="0" y="1903857"/>
                  </a:lnTo>
                  <a:lnTo>
                    <a:pt x="11207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2" name="Shape 51"/>
            <p:cNvSpPr/>
            <p:nvPr/>
          </p:nvSpPr>
          <p:spPr>
            <a:xfrm>
              <a:off x="4368960" y="7557948"/>
              <a:ext cx="227914" cy="193573"/>
            </a:xfrm>
            <a:custGeom>
              <a:avLst/>
              <a:gdLst/>
              <a:ahLst/>
              <a:cxnLst/>
              <a:rect l="0" t="0" r="0" b="0"/>
              <a:pathLst>
                <a:path w="227914" h="193573">
                  <a:moveTo>
                    <a:pt x="113957" y="0"/>
                  </a:moveTo>
                  <a:lnTo>
                    <a:pt x="227914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3" name="Shape 52"/>
            <p:cNvSpPr/>
            <p:nvPr/>
          </p:nvSpPr>
          <p:spPr>
            <a:xfrm>
              <a:off x="6610623" y="7557948"/>
              <a:ext cx="227902" cy="193573"/>
            </a:xfrm>
            <a:custGeom>
              <a:avLst/>
              <a:gdLst/>
              <a:ahLst/>
              <a:cxnLst/>
              <a:rect l="0" t="0" r="0" b="0"/>
              <a:pathLst>
                <a:path w="227902" h="193573">
                  <a:moveTo>
                    <a:pt x="113957" y="0"/>
                  </a:moveTo>
                  <a:lnTo>
                    <a:pt x="227902" y="193573"/>
                  </a:lnTo>
                  <a:lnTo>
                    <a:pt x="0" y="193573"/>
                  </a:lnTo>
                  <a:lnTo>
                    <a:pt x="113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4" name="Shape 53"/>
            <p:cNvSpPr/>
            <p:nvPr/>
          </p:nvSpPr>
          <p:spPr>
            <a:xfrm>
              <a:off x="6724578" y="7557944"/>
              <a:ext cx="2241753" cy="193573"/>
            </a:xfrm>
            <a:custGeom>
              <a:avLst/>
              <a:gdLst/>
              <a:ahLst/>
              <a:cxnLst/>
              <a:rect l="0" t="0" r="0" b="0"/>
              <a:pathLst>
                <a:path w="2241753" h="193573">
                  <a:moveTo>
                    <a:pt x="0" y="0"/>
                  </a:moveTo>
                  <a:lnTo>
                    <a:pt x="2241753" y="0"/>
                  </a:lnTo>
                  <a:lnTo>
                    <a:pt x="2127783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5" name="Shape 54"/>
            <p:cNvSpPr/>
            <p:nvPr/>
          </p:nvSpPr>
          <p:spPr>
            <a:xfrm>
              <a:off x="8852358" y="7557948"/>
              <a:ext cx="227927" cy="193573"/>
            </a:xfrm>
            <a:custGeom>
              <a:avLst/>
              <a:gdLst/>
              <a:ahLst/>
              <a:cxnLst/>
              <a:rect l="0" t="0" r="0" b="0"/>
              <a:pathLst>
                <a:path w="227927" h="193573">
                  <a:moveTo>
                    <a:pt x="113970" y="0"/>
                  </a:moveTo>
                  <a:lnTo>
                    <a:pt x="227927" y="193573"/>
                  </a:lnTo>
                  <a:lnTo>
                    <a:pt x="0" y="193573"/>
                  </a:lnTo>
                  <a:lnTo>
                    <a:pt x="113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6" name="Shape 55"/>
            <p:cNvSpPr/>
            <p:nvPr/>
          </p:nvSpPr>
          <p:spPr>
            <a:xfrm>
              <a:off x="8966332" y="7557944"/>
              <a:ext cx="1092068" cy="193573"/>
            </a:xfrm>
            <a:custGeom>
              <a:avLst/>
              <a:gdLst/>
              <a:ahLst/>
              <a:cxnLst/>
              <a:rect l="0" t="0" r="0" b="0"/>
              <a:pathLst>
                <a:path w="1092068" h="193573">
                  <a:moveTo>
                    <a:pt x="0" y="0"/>
                  </a:moveTo>
                  <a:lnTo>
                    <a:pt x="1092068" y="0"/>
                  </a:lnTo>
                  <a:lnTo>
                    <a:pt x="1092068" y="193573"/>
                  </a:lnTo>
                  <a:lnTo>
                    <a:pt x="113957" y="1935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pic>
          <p:nvPicPr>
            <p:cNvPr id="57" name="Picture 3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5352" cy="7744969"/>
            </a:xfrm>
            <a:prstGeom prst="rect">
              <a:avLst/>
            </a:prstGeom>
          </p:spPr>
        </p:pic>
        <p:sp>
          <p:nvSpPr>
            <p:cNvPr id="58" name="Shape 362"/>
            <p:cNvSpPr/>
            <p:nvPr/>
          </p:nvSpPr>
          <p:spPr>
            <a:xfrm>
              <a:off x="0" y="0"/>
              <a:ext cx="10058400" cy="9144"/>
            </a:xfrm>
            <a:custGeom>
              <a:avLst/>
              <a:gdLst/>
              <a:ahLst/>
              <a:cxnLst/>
              <a:rect l="0" t="0" r="0" b="0"/>
              <a:pathLst>
                <a:path w="10058400" h="9144">
                  <a:moveTo>
                    <a:pt x="0" y="0"/>
                  </a:moveTo>
                  <a:lnTo>
                    <a:pt x="10058400" y="0"/>
                  </a:lnTo>
                  <a:lnTo>
                    <a:pt x="10058400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99A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9" name="Shape 363"/>
            <p:cNvSpPr/>
            <p:nvPr/>
          </p:nvSpPr>
          <p:spPr>
            <a:xfrm>
              <a:off x="0" y="7335990"/>
              <a:ext cx="10057612" cy="188760"/>
            </a:xfrm>
            <a:custGeom>
              <a:avLst/>
              <a:gdLst/>
              <a:ahLst/>
              <a:cxnLst/>
              <a:rect l="0" t="0" r="0" b="0"/>
              <a:pathLst>
                <a:path w="10057612" h="188760">
                  <a:moveTo>
                    <a:pt x="0" y="0"/>
                  </a:moveTo>
                  <a:lnTo>
                    <a:pt x="10057612" y="0"/>
                  </a:lnTo>
                  <a:lnTo>
                    <a:pt x="10057612" y="188760"/>
                  </a:lnTo>
                  <a:lnTo>
                    <a:pt x="0" y="1887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C264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" y="50725"/>
            <a:ext cx="3682867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349163"/>
            <a:ext cx="916701" cy="900000"/>
          </a:xfrm>
          <a:prstGeom prst="rect">
            <a:avLst/>
          </a:prstGeom>
        </p:spPr>
      </p:pic>
      <p:sp>
        <p:nvSpPr>
          <p:cNvPr id="60" name="Título 1"/>
          <p:cNvSpPr txBox="1">
            <a:spLocks noGrp="1"/>
          </p:cNvSpPr>
          <p:nvPr>
            <p:ph type="title"/>
          </p:nvPr>
        </p:nvSpPr>
        <p:spPr>
          <a:xfrm>
            <a:off x="625879" y="1647193"/>
            <a:ext cx="7886700" cy="72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122447"/>
                </a:solidFill>
                <a:latin typeface="Futura Md BT" panose="020B0602020204020303" pitchFamily="34" charset="0"/>
              </a:rPr>
              <a:t>Preguntas Claves o detonadoras</a:t>
            </a: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5" y="6105932"/>
            <a:ext cx="1370566" cy="314697"/>
          </a:xfrm>
          <a:prstGeom prst="rect">
            <a:avLst/>
          </a:prstGeom>
        </p:spPr>
      </p:pic>
      <p:sp>
        <p:nvSpPr>
          <p:cNvPr id="61" name="Rectángulo 60"/>
          <p:cNvSpPr/>
          <p:nvPr/>
        </p:nvSpPr>
        <p:spPr>
          <a:xfrm>
            <a:off x="292313" y="2655387"/>
            <a:ext cx="86887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MEZCLAR:</a:t>
            </a:r>
            <a:r>
              <a:rPr lang="es-CO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¿Qué creen que ya saben acerca de los E.A?</a:t>
            </a:r>
          </a:p>
          <a:p>
            <a:r>
              <a:rPr lang="es-CO" sz="2800" dirty="0">
                <a:latin typeface="Gill Sans MT" panose="020B0502020104020203" pitchFamily="34" charset="0"/>
              </a:rPr>
              <a:t>¿A que te suena enfoques de enseñanza/ aprendizaje?</a:t>
            </a:r>
          </a:p>
          <a:p>
            <a:endParaRPr lang="es-CO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r>
              <a:rPr lang="es-CO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BATIR: ¿</a:t>
            </a:r>
            <a:r>
              <a:rPr lang="es-CO" sz="2800" dirty="0">
                <a:solidFill>
                  <a:prstClr val="black"/>
                </a:solidFill>
                <a:latin typeface="Gill Sans MT" panose="020B0502020104020203" pitchFamily="34" charset="0"/>
              </a:rPr>
              <a:t>Qué les entusiasma acerca de los E.A?</a:t>
            </a:r>
          </a:p>
          <a:p>
            <a:endParaRPr lang="es-CO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r>
              <a:rPr lang="es-CO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REMOVER: </a:t>
            </a:r>
            <a:r>
              <a:rPr lang="es-CO" sz="2800" dirty="0">
                <a:solidFill>
                  <a:prstClr val="black"/>
                </a:solidFill>
                <a:latin typeface="Gill Sans MT" panose="020B0502020104020203" pitchFamily="34" charset="0"/>
              </a:rPr>
              <a:t>¿Que les preocupa de los E.A?</a:t>
            </a:r>
          </a:p>
        </p:txBody>
      </p:sp>
    </p:spTree>
    <p:extLst>
      <p:ext uri="{BB962C8B-B14F-4D97-AF65-F5344CB8AC3E}">
        <p14:creationId xmlns:p14="http://schemas.microsoft.com/office/powerpoint/2010/main" val="73835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93603" y="117000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El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aprendizaje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  <a:latin typeface="Eras Demi ITC" panose="020B0805030504020804" pitchFamily="34" charset="0"/>
              </a:rPr>
              <a:t> en la primera infancia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5298" y="2574467"/>
            <a:ext cx="4326591" cy="289530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CO" sz="6450" b="1" dirty="0">
                <a:latin typeface="Gill Sans MT" panose="020B0502020104020203" pitchFamily="34" charset="0"/>
              </a:rPr>
              <a:t>Por naturaleza, los niños son indagadores desde su nacimiento; tienen la capacidad de aprender acerca del</a:t>
            </a:r>
            <a:br>
              <a:rPr lang="es-CO" sz="6450" b="1" dirty="0">
                <a:latin typeface="Gill Sans MT" panose="020B0502020104020203" pitchFamily="34" charset="0"/>
              </a:rPr>
            </a:br>
            <a:r>
              <a:rPr lang="es-CO" sz="6450" b="1" dirty="0">
                <a:latin typeface="Gill Sans MT" panose="020B0502020104020203" pitchFamily="34" charset="0"/>
              </a:rPr>
              <a:t>mundo que los rodea, interpretarlo e interactuar con él. </a:t>
            </a:r>
          </a:p>
          <a:p>
            <a:pPr marL="0" indent="0" algn="ctr">
              <a:buNone/>
            </a:pPr>
            <a:r>
              <a:rPr lang="es-CO" sz="6450" b="1" dirty="0">
                <a:latin typeface="Gill Sans MT" panose="020B0502020104020203" pitchFamily="34" charset="0"/>
              </a:rPr>
              <a:t>Son miembros curiosos y capaces de la comunidad de aprendizaje con sentido de agencia, que</a:t>
            </a:r>
            <a:br>
              <a:rPr lang="es-CO" sz="6450" b="1" dirty="0">
                <a:latin typeface="Gill Sans MT" panose="020B0502020104020203" pitchFamily="34" charset="0"/>
              </a:rPr>
            </a:br>
            <a:r>
              <a:rPr lang="es-CO" sz="6450" b="1" dirty="0">
                <a:latin typeface="Gill Sans MT" panose="020B0502020104020203" pitchFamily="34" charset="0"/>
              </a:rPr>
              <a:t>poseen mucho potencial y aportan habilidades, preferencias y conocimientos válidos al proceso educativo.</a:t>
            </a:r>
          </a:p>
          <a:p>
            <a:pPr marL="0" indent="0" algn="ctr">
              <a:buNone/>
            </a:pPr>
            <a:endParaRPr lang="es-CO" sz="6450" b="1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s-CO" sz="6450" b="1" dirty="0">
                <a:latin typeface="Gill Sans MT" panose="020B0502020104020203" pitchFamily="34" charset="0"/>
              </a:rPr>
              <a:t>Habilidades cognitivas- Representación- Relacionales.</a:t>
            </a:r>
            <a:br>
              <a:rPr lang="es-CO" b="1" dirty="0">
                <a:latin typeface="Gill Sans MT" panose="020B0502020104020203" pitchFamily="34" charset="0"/>
              </a:rPr>
            </a:br>
            <a:endParaRPr lang="es-CO" b="1" dirty="0">
              <a:latin typeface="Gill Sans MT" panose="020B05020201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50" y="2574467"/>
            <a:ext cx="4130989" cy="27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5298" y="1154716"/>
            <a:ext cx="86887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¿cómo apoyan los maestros el proceso de aprendizaje en la primera infancia?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628650" y="3022552"/>
            <a:ext cx="8382345" cy="3263504"/>
          </a:xfrm>
        </p:spPr>
        <p:txBody>
          <a:bodyPr>
            <a:normAutofit fontScale="92500" lnSpcReduction="20000"/>
          </a:bodyPr>
          <a:lstStyle/>
          <a:p>
            <a:r>
              <a:rPr lang="es-CO" dirty="0">
                <a:latin typeface="Gill Sans MT" panose="020B0502020104020203" pitchFamily="34" charset="0"/>
              </a:rPr>
              <a:t>Planificando tiempo asignado al juego sin interrupciones.</a:t>
            </a:r>
          </a:p>
          <a:p>
            <a:r>
              <a:rPr lang="es-CO" dirty="0">
                <a:latin typeface="Gill Sans MT" panose="020B0502020104020203" pitchFamily="34" charset="0"/>
              </a:rPr>
              <a:t>Estableciendo relaciones sólidas con los alumnos y sus familias.</a:t>
            </a:r>
          </a:p>
          <a:p>
            <a:r>
              <a:rPr lang="es-CO" dirty="0">
                <a:latin typeface="Gill Sans MT" panose="020B0502020104020203" pitchFamily="34" charset="0"/>
              </a:rPr>
              <a:t>Manteniendo un equilibrio entre la planificación y documentación del aprendizaje y el progreso del grupo.</a:t>
            </a:r>
          </a:p>
          <a:p>
            <a:r>
              <a:rPr lang="es-CO" dirty="0">
                <a:latin typeface="Gill Sans MT" panose="020B0502020104020203" pitchFamily="34" charset="0"/>
              </a:rPr>
              <a:t>Ofreciendo múltiples oportunidades para la exploración y expresión simbólicas.</a:t>
            </a:r>
            <a:br>
              <a:rPr lang="es-CO" dirty="0">
                <a:latin typeface="Gill Sans MT" panose="020B0502020104020203" pitchFamily="34" charset="0"/>
              </a:rPr>
            </a:br>
            <a:br>
              <a:rPr lang="es-CO" dirty="0">
                <a:latin typeface="Gill Sans MT" panose="020B0502020104020203" pitchFamily="34" charset="0"/>
              </a:rPr>
            </a:br>
            <a:endParaRPr lang="es-CO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4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64524" y="952459"/>
            <a:ext cx="8188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dirty="0">
                <a:solidFill>
                  <a:schemeClr val="accent5">
                    <a:lumMod val="50000"/>
                  </a:schemeClr>
                </a:solidFill>
                <a:latin typeface="Futura Md BT" panose="020B0602020204020303" pitchFamily="34" charset="0"/>
              </a:rPr>
              <a:t>Características del aprendizaje en la primera infancia</a:t>
            </a:r>
            <a:endParaRPr lang="en-US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/>
          <a:stretch/>
        </p:blipFill>
        <p:spPr>
          <a:xfrm>
            <a:off x="2462368" y="2144684"/>
            <a:ext cx="4484902" cy="35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131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-164375"/>
            <a:ext cx="3682867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9" y="105625"/>
            <a:ext cx="916700" cy="9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7" y="6286121"/>
            <a:ext cx="1767626" cy="5718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943071" y="890904"/>
            <a:ext cx="8188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Agencia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0429" y="1627919"/>
            <a:ext cx="815668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Conceptualizada por Albert Bandura en la teoría cognitiva social, la agencia “permite a las personas desempeñar un papel en su desarrollo personal, adaptación y autorrenovacion en tiempos de cambio” 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Bandura, 2001 .</a:t>
            </a:r>
          </a:p>
          <a:p>
            <a:pPr algn="just"/>
            <a:endParaRPr lang="en-US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Organización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del aula.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Elección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y </a:t>
            </a: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confianza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Planificación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su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propia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jornada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Evaluación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conceptos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previos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Reuniones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tripartitas</a:t>
            </a:r>
            <a:r>
              <a:rPr lang="en-US" sz="2700" dirty="0">
                <a:solidFill>
                  <a:srgbClr val="000000"/>
                </a:solidFill>
                <a:latin typeface="Gill Sans MT" panose="020B0502020104020203" pitchFamily="34" charset="0"/>
              </a:rPr>
              <a:t>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585" y="2752500"/>
            <a:ext cx="2592287" cy="25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40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468</Words>
  <Application>Microsoft Office PowerPoint</Application>
  <PresentationFormat>Presentación en pantalla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AGOSTO 2019</vt:lpstr>
      <vt:lpstr>Presentación de PowerPoint</vt:lpstr>
      <vt:lpstr>AGENDA</vt:lpstr>
      <vt:lpstr>Metas de Aprendizaje</vt:lpstr>
      <vt:lpstr>Preguntas Claves o detonadoras</vt:lpstr>
      <vt:lpstr>El aprendizaje en la primera infancia</vt:lpstr>
      <vt:lpstr>¿cómo apoyan los maestros el proceso de aprendizaje en la primera infancia?</vt:lpstr>
      <vt:lpstr>Presentación de PowerPoint</vt:lpstr>
      <vt:lpstr>Presentación de PowerPoint</vt:lpstr>
      <vt:lpstr>Presentación de PowerPoint</vt:lpstr>
      <vt:lpstr>REFLEXION 2.</vt:lpstr>
      <vt:lpstr>ENFOQUES DEL APRENDIZAJE  Existen cinco categorías de habilidades interrelacionadas que tienen como objetivo ayudar a los alumnos de todas las edades a convertirse en alumnos autorregulados, que sepan cómo plantear buenas preguntas, establecer metas eficaces y trabajar en pos de sus aspiraciones con la determinación necesaria para cumplirlas.   Estas habilidades también ayudan a los alumnos a desarrollar el sentido de agencia, al animarlos a ver su aprendizaje como un proceso activo y dinámico (IB, 2017)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  <vt:lpstr>REFLEXIÓN FINAL.  Rutina de pensamiento C.S.I Color- Símbolo-Imagen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Yisepnia Sandoval</cp:lastModifiedBy>
  <cp:revision>144</cp:revision>
  <dcterms:created xsi:type="dcterms:W3CDTF">2018-08-06T12:41:14Z</dcterms:created>
  <dcterms:modified xsi:type="dcterms:W3CDTF">2020-07-17T19:42:51Z</dcterms:modified>
</cp:coreProperties>
</file>